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7" r:id="rId2"/>
  </p:sldMasterIdLst>
  <p:notesMasterIdLst>
    <p:notesMasterId r:id="rId40"/>
  </p:notesMasterIdLst>
  <p:sldIdLst>
    <p:sldId id="256" r:id="rId3"/>
    <p:sldId id="281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80" r:id="rId29"/>
    <p:sldId id="286" r:id="rId30"/>
    <p:sldId id="274" r:id="rId31"/>
    <p:sldId id="287" r:id="rId32"/>
    <p:sldId id="288" r:id="rId33"/>
    <p:sldId id="289" r:id="rId34"/>
    <p:sldId id="284" r:id="rId35"/>
    <p:sldId id="283" r:id="rId36"/>
    <p:sldId id="314" r:id="rId37"/>
    <p:sldId id="285" r:id="rId38"/>
    <p:sldId id="31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39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3CE96-3476-4965-A8DC-07C0A64ACF6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5CA3-F97A-43D5-82A9-8481D573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9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RETIFICAR</a:t>
            </a:r>
            <a:r>
              <a:rPr lang="pt-BR" baseline="0" dirty="0" smtClean="0"/>
              <a:t> ESSE SLIDE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4C7-4263-41B0-8CD9-016E1C80446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3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25E90-F80B-4BF9-B029-B74BF574443F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F4916C-1F5F-4446-A490-2B3B62D91A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B592-E875-4289-8622-2C02BF17D924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3A51-2D94-46EC-BDA9-523BA4D43B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CBEA-F3CA-4111-913F-30E0369F5180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8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B84B-C4B2-4919-BDB6-2CA519F504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4180-DDCE-4DF1-8912-AAE8AF7191F2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08FE-CC57-4425-AF54-17CF1B2E55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1D66-19DD-43F1-AA41-E83B9F375117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3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1729-6609-4C8E-A120-FF36097E98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B1A2-298D-4F75-9A6C-69DFF7C4210C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C1B2-9CF0-4982-B2BA-29972C822F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B03C-AE3A-4203-B479-78C6292F8099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4B6A-EE94-4BF9-A032-E183B4EDC3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75FD-24F3-4F0E-8793-9AFC617AD6AB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3641-D8B3-46A9-95C9-AB58EAB199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D476-2B60-460F-95BF-E31C44F4BFA8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B64A-DA95-4ED1-A1E8-598FA1E316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AD2635-C578-4FF5-8073-E542C75985D3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C0DAD6-F250-43F1-9DAA-B9D17DF187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E971D9-394C-408A-A8E0-75F6894F309D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A9A77E-8B4D-4FDE-99A8-49C8D01391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BAD6-E8E3-4A70-98E1-FADB6792F9CC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FAD34E-ADDB-4A43-977E-A321D4B942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BD75-7DD3-4A0B-B910-F1E6D7665617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CF43-15D1-47B0-AA5F-87422AF91E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2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5D29-853E-48F5-8C9F-A5C393226C86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EB45-851C-43EB-9A6E-DD19067FC6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518B-B24A-4F80-8C48-C98EFAB9DC75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5CD3-4A9A-44D7-9F48-72B5325D32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AD3B-42E4-469C-94EC-DAB18E45CF92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0E7F-4F7D-4F23-B06E-165C0713F4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8675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54420-7D69-4C07-95EE-891FE14C9657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1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8BEDB0-2623-437E-A6B0-04746D07F0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7174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61836-FC6D-429A-AD93-6244F8EBEBE5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11" name="Espaço Reservado para Rodapé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Espaço Reservado para Número de Slide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10FED-BCDA-437C-8692-178B1264F9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ORMAS%20-%20ABNT%20-%20DESENHO%20T&#201;CNICO/NBR_10068_-_1987_-_Folha_de_Desenho_-_Leiaute_e_Dimens&#245;es.pdf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NORMAS%20-%20ABNT%20-%20DESENHO%20T&#201;CNICO/NBR_10068_-_1987_-_Folha_de_Desenho_-_Leiaute_e_Dimens&#245;es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NORMAS%20-%20ABNT%20-%20DESENHO%20T&#201;CNICO/NBR%208403%20-%20APLICA&#199;&#195;O%20DE%20LINHAS%20EM%20DESENHOS.PDF" TargetMode="External"/><Relationship Id="rId4" Type="http://schemas.openxmlformats.org/officeDocument/2006/relationships/hyperlink" Target="NORMAS%20-%20ABNT%20-%20DESENHO%20T&#201;CNICO/NBR%208402%20ExecucaoDeCaracterParaEscritaEmDesenhoTecnico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NORMAS%20-%20ABNT%20-%20DESENHO%20T&#201;CNICO/NBR%208403%20-%20APLICA&#199;&#195;O%20DE%20LINHAS%20EM%20DESENHO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ctrTitle" idx="4294967295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/>
          <a:p>
            <a:pPr algn="r" eaLnBrk="1" hangingPunct="1"/>
            <a:r>
              <a:rPr lang="en-US" dirty="0" smtClean="0">
                <a:latin typeface="Tw Cen MT"/>
              </a:rPr>
              <a:t>DESENHO APLICADO A ARQUITETURA - AULA 2</a:t>
            </a:r>
            <a:br>
              <a:rPr lang="en-US" dirty="0" smtClean="0">
                <a:latin typeface="Tw Cen MT"/>
              </a:rPr>
            </a:br>
            <a:endParaRPr lang="en-US" dirty="0" smtClean="0">
              <a:latin typeface="Tw Cen MT"/>
            </a:endParaRPr>
          </a:p>
        </p:txBody>
      </p:sp>
      <p:sp>
        <p:nvSpPr>
          <p:cNvPr id="19458" name="Subtítulo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anchor="ctr"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pt-BR" sz="2600" dirty="0" smtClean="0">
                <a:solidFill>
                  <a:srgbClr val="FFFFFF"/>
                </a:solidFill>
                <a:latin typeface="Tw Cen MT"/>
              </a:rPr>
              <a:t>Profa. Gisele Carvalho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57290" y="21429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Normas do Desenho Técnico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3400" y="761286"/>
            <a:ext cx="792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 século XIX, com a revolução industrial, foi necessário normalizar a forma de utilização da geometria descritiva para transformá-la em linguagem gráfica que, internacionalmente, simplificasse a comunicação e viabilizasse o intercâmbio de informações tecnológicas.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Desta forma, a Comissão Técnica TC 10 da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Organization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for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Standardization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– ISO normalizou a forma de utilização da geometria descritiva como linguagem gráfica da área técnica e da arquitetura, chamando-a de desenho técnico </a:t>
            </a:r>
          </a:p>
          <a:p>
            <a:pPr algn="just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1285860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•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normas técnicas que regulam o desenho técnico são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normas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– editadas pela ABNT (Associação Brasileira de Normas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Técnicas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– registradas pelo INMETRO (Instituto Nacional de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Metrologia, Normalização e Qualidade Industrial)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– estão em consonância com as normas internacionais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aprovadas pela ISO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Organization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for</a:t>
            </a:r>
          </a:p>
          <a:p>
            <a:r>
              <a:rPr lang="pt-BR" sz="2400" dirty="0" err="1">
                <a:latin typeface="Arial" pitchFamily="34" charset="0"/>
                <a:cs typeface="Arial" pitchFamily="34" charset="0"/>
              </a:rPr>
              <a:t>Standardization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).</a:t>
            </a:r>
            <a:r>
              <a:rPr lang="pt-BR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57290" y="21429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Normas do Desenho Técnico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260648"/>
            <a:ext cx="807249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PRINCIPAIS NORMAS DA ABNT</a:t>
            </a:r>
          </a:p>
          <a:p>
            <a:endParaRPr lang="pt-B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10647 – DESENHO TÉCNICO – NORMA GERAL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define os termos empregados em desenho técnico e os tipos de desenho.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10068 – FOLHA DE DESENHO LAY-OUT E DIMENSÕES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padroniza as dimensões das folhas utilizadas na execução de desenhos técnicos e define seu layout com suas respectivas margens e legendas. 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8403 – APLICAÇÃO DE LINHAS EM DESENHOS – TIPOS DE LINHAS – LARGURAS DAS LINHAS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•  NBR10067 – PRINCÍPIOS GERAIS DE REPRESENTAÇÃO EM DESENHO TÉCNICO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8196 – DESENHO TÉCNICO – EMPREGO DE ESCALAS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• NBR 6158 – SISTEMA DE TOLERÂNCIAS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AJUSTES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• NBR 8993 – REPRESENTAÇÃO CONVENCIONAL DE PARTES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ROSCADAS EM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DESENHO TÉCNICO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71" y="6553646"/>
            <a:ext cx="755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8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" y="692696"/>
            <a:ext cx="84535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NBR 10582 – APRESENTAÇÃO DA FOLHA PARA DESENHO TÉCNICO,  </a:t>
            </a:r>
            <a:endParaRPr lang="pt-BR" dirty="0" smtClean="0"/>
          </a:p>
          <a:p>
            <a:pPr algn="just"/>
            <a:r>
              <a:rPr lang="pt-BR" dirty="0" smtClean="0"/>
              <a:t>que normaliza a distribuição do espaço da folha de desenho, definindo a área para texto, o espaço para desenho etc.. </a:t>
            </a:r>
          </a:p>
          <a:p>
            <a:pPr algn="just"/>
            <a:r>
              <a:rPr lang="pt-BR" dirty="0" smtClean="0"/>
              <a:t> </a:t>
            </a:r>
          </a:p>
          <a:p>
            <a:pPr algn="just"/>
            <a:r>
              <a:rPr lang="pt-BR" b="1" dirty="0" smtClean="0"/>
              <a:t>•  NBR 13142 – DESENHO TÉCNICO – DOBRAMENTO DE CÓPIAS</a:t>
            </a:r>
            <a:r>
              <a:rPr lang="pt-BR" dirty="0" smtClean="0"/>
              <a:t>, que fixa </a:t>
            </a:r>
          </a:p>
          <a:p>
            <a:pPr algn="just"/>
            <a:r>
              <a:rPr lang="pt-BR" dirty="0" smtClean="0"/>
              <a:t>a forma de dobramento de todos os formatos de folhas de desenho, que são dobrados  até as dimensões de um A4.</a:t>
            </a:r>
          </a:p>
          <a:p>
            <a:pPr algn="just"/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•  </a:t>
            </a:r>
            <a:r>
              <a:rPr lang="pt-BR" b="1" dirty="0" smtClean="0"/>
              <a:t>NBR 8402 – EXECUÇÃO DE CARACTERES PARA ESCRITA EM DESENHOS TÉCNICOS </a:t>
            </a:r>
            <a:r>
              <a:rPr lang="pt-BR" dirty="0" smtClean="0"/>
              <a:t>que, visando à uniformidade e à legibilidade para  evitar prejuízos na clareza do desenho e evitar a possibilidade de interpretações erradas, fixou as características de escrita em desenhos técnicos. </a:t>
            </a:r>
          </a:p>
          <a:p>
            <a:pPr algn="just"/>
            <a:endParaRPr lang="pt-BR" dirty="0" smtClean="0"/>
          </a:p>
          <a:p>
            <a:r>
              <a:rPr lang="pt-BR" b="1" dirty="0" smtClean="0"/>
              <a:t>•  NBR 12298 – REPRESENTAÇÃO DE ÁREA DE CORTE POR MEIO DE </a:t>
            </a:r>
          </a:p>
          <a:p>
            <a:r>
              <a:rPr lang="pt-BR" b="1" dirty="0" smtClean="0"/>
              <a:t>HACHURAS EM DESENHO TÉCNICO </a:t>
            </a:r>
          </a:p>
          <a:p>
            <a:r>
              <a:rPr lang="pt-BR" dirty="0" smtClean="0"/>
              <a:t> </a:t>
            </a:r>
          </a:p>
          <a:p>
            <a:r>
              <a:rPr lang="pt-BR" b="1" dirty="0" smtClean="0"/>
              <a:t>•  NBR10126 – COTAGEM EM DESENHO TÉCNICO </a:t>
            </a:r>
          </a:p>
          <a:p>
            <a:endParaRPr lang="pt-B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NBR8404 </a:t>
            </a:r>
            <a:r>
              <a:rPr lang="pt-BR" b="1" dirty="0"/>
              <a:t>– INDICAÇÃO DO ESTADO DE SUPERFÍCIE EM DESENHOS</a:t>
            </a:r>
          </a:p>
          <a:p>
            <a:r>
              <a:rPr lang="pt-BR" b="1" dirty="0"/>
              <a:t>TÉCNICOS</a:t>
            </a:r>
            <a:endParaRPr lang="pt-BR" b="1" dirty="0" smtClean="0"/>
          </a:p>
          <a:p>
            <a:pPr algn="just"/>
            <a:endParaRPr lang="pt-BR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07" y="6381329"/>
            <a:ext cx="6380293" cy="46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6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512746"/>
            <a:ext cx="6006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	Formato Internacional 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Dimensões, Margens e Legendas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Fixação na Prancheta</a:t>
            </a: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2214554"/>
          <a:ext cx="3534107" cy="2317441"/>
        </p:xfrm>
        <a:graphic>
          <a:graphicData uri="http://schemas.openxmlformats.org/drawingml/2006/table">
            <a:tbl>
              <a:tblPr/>
              <a:tblGrid>
                <a:gridCol w="1141718"/>
                <a:gridCol w="797207"/>
                <a:gridCol w="797207"/>
                <a:gridCol w="797975"/>
              </a:tblGrid>
              <a:tr h="331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Times New Roman"/>
                          <a:cs typeface="Times New Roman"/>
                        </a:rPr>
                        <a:t>Referência</a:t>
                      </a:r>
                      <a:endParaRPr lang="pt-BR" sz="1000" b="1" dirty="0"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X (mm)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Y (mm)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a (mm)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1189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594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420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594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A3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297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420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297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A5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148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1" name="Picture 1" descr="medidas a0"/>
          <p:cNvPicPr>
            <a:picLocks noChangeAspect="1" noChangeArrowheads="1"/>
          </p:cNvPicPr>
          <p:nvPr/>
        </p:nvPicPr>
        <p:blipFill>
          <a:blip r:embed="rId2"/>
          <a:srcRect l="14011" r="9773" b="12222"/>
          <a:stretch>
            <a:fillRect/>
          </a:stretch>
        </p:blipFill>
        <p:spPr bwMode="auto">
          <a:xfrm>
            <a:off x="5000628" y="2143116"/>
            <a:ext cx="35704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857356" y="4929198"/>
            <a:ext cx="390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  NORMA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NBR 10068</a:t>
            </a: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0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71357" y="22294"/>
            <a:ext cx="6006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	Formato Internacional 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57356" y="4929198"/>
            <a:ext cx="390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  NORMA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NBR 10068</a:t>
            </a: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05" y="591091"/>
            <a:ext cx="44958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90275"/>
            <a:ext cx="74009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4668" y="-1107504"/>
            <a:ext cx="6166467" cy="46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7182" y="142175"/>
            <a:ext cx="87496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LEGENDAS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A Legenda ou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Carimbo segundo a NBR 10582 deve conter as 		seguintes informações</a:t>
            </a:r>
            <a:r>
              <a:rPr lang="pt-BR" dirty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a- Nome do escritório , Companhia etc.;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b- Título do projeto e localização do mesmo;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c- Nome do arquiteto ou engenheiro e assinatura;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d- Nome do desenhista e data;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e- Escalas;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f- Número de folhas e número da folha;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g- Nome e assinatura do responsável técnico pelo projeto e execução da obra;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h- Nome e assinatura do cliente 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j- Conteúdo da prancha.</a:t>
            </a:r>
          </a:p>
          <a:p>
            <a:pPr lvl="3"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 local em que cada uma destas informações deve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ser posicionada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dentro da legenda pode ser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escolhido,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devendo sempre procurar destacar mais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as informações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maior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relevância. 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número da prancha deve ser posicionado sempre no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extremo inferior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direito da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legenda. 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nome da empresa ou seu emblema usualmente são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localizados na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região superior esquerda da legenda.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525344"/>
            <a:ext cx="4788024" cy="31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9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FORMMATO 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85918" y="1303719"/>
            <a:ext cx="5715040" cy="4572032"/>
          </a:xfrm>
          <a:prstGeom prst="rect">
            <a:avLst/>
          </a:prstGeom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597352"/>
            <a:ext cx="6228184" cy="3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1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597352"/>
            <a:ext cx="6228184" cy="3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323549"/>
            <a:ext cx="5224603" cy="800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32" y="1844824"/>
            <a:ext cx="5642464" cy="364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41977" y="764704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LEGENDA</a:t>
            </a:r>
            <a:endParaRPr lang="pt-BR" sz="2800" dirty="0"/>
          </a:p>
        </p:txBody>
      </p:sp>
      <p:sp>
        <p:nvSpPr>
          <p:cNvPr id="3" name="Elipse 2"/>
          <p:cNvSpPr/>
          <p:nvPr/>
        </p:nvSpPr>
        <p:spPr>
          <a:xfrm>
            <a:off x="7251104" y="4005064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394032" y="5007437"/>
            <a:ext cx="3857072" cy="4846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9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597352"/>
            <a:ext cx="6228184" cy="3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512365" y="188640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LEGENDA</a:t>
            </a:r>
            <a:endParaRPr lang="pt-BR" sz="2800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94785"/>
            <a:ext cx="7056784" cy="456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3088115" cy="199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7251104" y="4962872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195619" y="5517232"/>
            <a:ext cx="4055485" cy="4846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2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Introdução</a:t>
            </a:r>
            <a:endParaRPr lang="pt-BR" sz="4000" b="1" dirty="0"/>
          </a:p>
        </p:txBody>
      </p:sp>
      <p:sp>
        <p:nvSpPr>
          <p:cNvPr id="3" name="Retângulo 2"/>
          <p:cNvSpPr/>
          <p:nvPr/>
        </p:nvSpPr>
        <p:spPr>
          <a:xfrm>
            <a:off x="685800" y="2057400"/>
            <a:ext cx="746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OBJETO DA DISCIPLINA: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DESENHO TÉCNICO</a:t>
            </a: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desenho comprometido com a realidade e com as normas técnicas;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forma de expressão gráfica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que tem como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objetivo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representar a forma, dimensão e posição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de um objeto de acordo com as necessidades das diversas áreas da engenharia e arquitetura.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597352"/>
            <a:ext cx="6228184" cy="3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476948"/>
            <a:ext cx="4716016" cy="304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2925" y="767606"/>
            <a:ext cx="5090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NUMERAÇÃO DAS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PRANCHAS: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Junto com o número da prancha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informa o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pranchas do projeto – ex.: 2/9 significa: prancha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um total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9 pranchas.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5224463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6948264" y="4909931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610133" y="468288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LEGENDA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131840" y="4869160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72616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A0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722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7420"/>
            <a:ext cx="7416824" cy="548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828600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A1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722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4" y="812239"/>
            <a:ext cx="8722086" cy="528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00608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A2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722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9429"/>
            <a:ext cx="8535903" cy="487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00608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A3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722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1" y="1229364"/>
            <a:ext cx="8284761" cy="428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548680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Posição de Leitura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722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3" y="764704"/>
            <a:ext cx="6950014" cy="45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99592" y="547839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>
                <a:latin typeface="Arial" pitchFamily="34" charset="0"/>
                <a:cs typeface="Arial" pitchFamily="34" charset="0"/>
              </a:rPr>
              <a:t>Caligrafia Técnica  </a:t>
            </a:r>
            <a:r>
              <a:rPr lang="pt-BR" b="1" dirty="0">
                <a:latin typeface="Arial" pitchFamily="34" charset="0"/>
                <a:cs typeface="Arial" pitchFamily="34" charset="0"/>
                <a:hlinkClick r:id="rId4" action="ppaction://hlinkfile"/>
              </a:rPr>
              <a:t>NBR 8402 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  </a:t>
            </a:r>
            <a:r>
              <a:rPr lang="pt-BR" b="1" dirty="0">
                <a:latin typeface="Arial" pitchFamily="34" charset="0"/>
                <a:cs typeface="Arial" pitchFamily="34" charset="0"/>
                <a:hlinkClick r:id="rId5" action="ppaction://hlinkfile"/>
              </a:rPr>
              <a:t>NBR 8403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	Letras e Algarismos verticais</a:t>
            </a:r>
          </a:p>
          <a:p>
            <a:pPr lvl="2"/>
            <a:r>
              <a:rPr lang="pt-BR" dirty="0">
                <a:latin typeface="Arial" pitchFamily="34" charset="0"/>
                <a:cs typeface="Arial" pitchFamily="34" charset="0"/>
              </a:rPr>
              <a:t>Letras e Algarismos inclinados</a:t>
            </a:r>
          </a:p>
          <a:p>
            <a:pPr lvl="2"/>
            <a:r>
              <a:rPr lang="pt-BR" dirty="0">
                <a:latin typeface="Arial" pitchFamily="34" charset="0"/>
                <a:cs typeface="Arial" pitchFamily="34" charset="0"/>
              </a:rPr>
              <a:t>Proporção-Centralização</a:t>
            </a:r>
          </a:p>
        </p:txBody>
      </p:sp>
    </p:spTree>
    <p:extLst>
      <p:ext uri="{BB962C8B-B14F-4D97-AF65-F5344CB8AC3E}">
        <p14:creationId xmlns:p14="http://schemas.microsoft.com/office/powerpoint/2010/main" val="1295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-540568" y="4941168"/>
            <a:ext cx="74557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</a:tabLst>
            </a:pPr>
            <a:r>
              <a:rPr kumimoji="0" lang="pt-P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endParaRPr lang="pt-BR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endParaRPr lang="pt-BR" b="1" dirty="0" smtClean="0">
              <a:latin typeface="Arial" pitchFamily="34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NBR 8403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341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5" y="1196752"/>
            <a:ext cx="76740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45316" y="476672"/>
            <a:ext cx="3610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Tipos de Linha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Desenho de Vistas Múltiplas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8153400" cy="4572000"/>
          </a:xfrm>
        </p:spPr>
        <p:txBody>
          <a:bodyPr/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DESENHOS EM VISTAS MÚLTIPLAS</a:t>
            </a:r>
          </a:p>
          <a:p>
            <a:pPr marL="342900" indent="-342900">
              <a:buNone/>
            </a:pPr>
            <a:endParaRPr lang="en-US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ctr">
              <a:buNone/>
            </a:pPr>
            <a:r>
              <a:rPr lang="en-US" sz="2000" b="1" dirty="0" smtClean="0">
                <a:solidFill>
                  <a:srgbClr val="F54701"/>
                </a:solidFill>
                <a:latin typeface="Calibri" pitchFamily="34" charset="0"/>
              </a:rPr>
              <a:t>PROJEÇÃO CILÍNDRICA ORTOGONAL = SISTEMA MONGEANO</a:t>
            </a:r>
          </a:p>
          <a:p>
            <a:pPr marL="342900" indent="-342900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Planta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Situação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Planta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Coberta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Planta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Baixa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Cortes</a:t>
            </a: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Fachadas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Detalhes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pt-BR" sz="16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SzPct val="120000"/>
              <a:buNone/>
            </a:pP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48400" y="4191000"/>
            <a:ext cx="2385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CONJUNTO BÁSICO DE </a:t>
            </a:r>
          </a:p>
          <a:p>
            <a:r>
              <a:rPr lang="pt-BR" b="1" dirty="0" smtClean="0">
                <a:latin typeface="Calibri" pitchFamily="34" charset="0"/>
              </a:rPr>
              <a:t>PLANTAS</a:t>
            </a:r>
          </a:p>
          <a:p>
            <a:r>
              <a:rPr lang="pt-BR" b="1" dirty="0" smtClean="0">
                <a:latin typeface="Calibri" pitchFamily="34" charset="0"/>
              </a:rPr>
              <a:t>DE UM PROJETO LEGAL</a:t>
            </a:r>
          </a:p>
          <a:p>
            <a:endParaRPr lang="pt-BR" b="1" dirty="0">
              <a:latin typeface="Calibri" pitchFamily="34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5638800" y="3733800"/>
            <a:ext cx="457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Etapas de um Projeto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200" y="2971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ETAPAS:</a:t>
            </a:r>
          </a:p>
          <a:p>
            <a:pPr marL="342900" indent="-342900"/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ESTUDOS PRELIMINARES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entrega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programa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necessidades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prioridades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disponibilidade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financeira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 de tempo,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pesquisa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legal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técnica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= ESBOÇO</a:t>
            </a:r>
          </a:p>
          <a:p>
            <a:pPr marL="342900" indent="-342900"/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2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ANTEPROJETO – é 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esboço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passado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limpo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feito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apreciação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cliente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2"/>
            </a:pPr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2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 (LEGAL OU DEFINITIVO)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após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aprovado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desenhado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serve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base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desenvolvimento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dos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complementares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/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4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 EXECUTIVO – é 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completo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é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submetido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às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entidades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públicas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estrutural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hidráulico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elétrico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detalhes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construtivos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porta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janela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esquadrias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balcões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armários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etc.)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especificações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de 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material e de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acabamento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piso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ferragens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peças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cerâmicas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etc.)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048000" y="1981200"/>
            <a:ext cx="2286000" cy="533400"/>
            <a:chOff x="1776" y="1056"/>
            <a:chExt cx="1440" cy="336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76" y="1056"/>
              <a:ext cx="14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872" y="1109"/>
              <a:ext cx="1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PLANTA ≠ PROJETO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Desenho Aplicado à Arquitetura</a:t>
            </a:r>
            <a:endParaRPr lang="en-US" sz="4000" b="1" dirty="0" smtClean="0"/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175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304800" y="1752600"/>
            <a:ext cx="4572000" cy="24534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PLANTA BAIXA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</a:rPr>
              <a:t>É o resultado da seção da peça por um plano paralelo ao plano horizontal, localizado a aproximadamente, 1,50m do piso de referência. </a:t>
            </a:r>
          </a:p>
          <a:p>
            <a:pPr marL="342900" indent="-342900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7" descr="p baixa 2"/>
          <p:cNvPicPr>
            <a:picLocks noChangeAspect="1" noChangeArrowheads="1"/>
          </p:cNvPicPr>
          <p:nvPr/>
        </p:nvPicPr>
        <p:blipFill>
          <a:blip r:embed="rId2" cstate="print"/>
          <a:srcRect l="4782" t="3840" r="5579" b="3840"/>
          <a:stretch>
            <a:fillRect/>
          </a:stretch>
        </p:blipFill>
        <p:spPr bwMode="auto">
          <a:xfrm>
            <a:off x="4876800" y="1905000"/>
            <a:ext cx="4049193" cy="43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Tw Cen MT"/>
              </a:rPr>
              <a:t>Introdução</a:t>
            </a:r>
          </a:p>
        </p:txBody>
      </p:sp>
      <p:sp>
        <p:nvSpPr>
          <p:cNvPr id="20482" name="Retângulo 3"/>
          <p:cNvSpPr>
            <a:spLocks noChangeArrowheads="1"/>
          </p:cNvSpPr>
          <p:nvPr/>
        </p:nvSpPr>
        <p:spPr bwMode="auto">
          <a:xfrm>
            <a:off x="304800" y="1752600"/>
            <a:ext cx="5943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endParaRPr lang="pt-BR" sz="1600">
              <a:solidFill>
                <a:srgbClr val="3A5750"/>
              </a:solidFill>
              <a:latin typeface="Tw Cen MT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52400" y="1447800"/>
            <a:ext cx="88392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/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/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Por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que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?</a:t>
            </a:r>
          </a:p>
          <a:p>
            <a:pPr marL="342900" indent="-342900">
              <a:buFontTx/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Ideia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é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mostrada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em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partes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342900" indent="-342900">
              <a:buFontTx/>
              <a:buAutoNum type="arabicParenR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é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bidimensional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possui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símbolos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é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estático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não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é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colorido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342900" indent="-342900">
              <a:buFontTx/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Não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mostra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luz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a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sombra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lugar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nem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sons,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nem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cheiros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Tx/>
              <a:buAutoNum type="arabicParenR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	É a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capacidade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visualização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espacial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nos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faz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ultrapassar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todos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esses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obstáculos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conseguir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entender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342900" indent="-342900"/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	Logo,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quem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executa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técnico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tem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dominar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todos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detalhes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dessa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linguagem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gráfica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Facilitando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comunicação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ideias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evitando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erros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9600" y="1676400"/>
            <a:ext cx="7793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54701"/>
                </a:solidFill>
                <a:latin typeface="Calibri" pitchFamily="34" charset="0"/>
              </a:rPr>
              <a:t>PORÉM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Apesar de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comprometido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com a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realidade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não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é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sua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representação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ideal</a:t>
            </a:r>
            <a:endParaRPr lang="pt-BR" sz="2000" b="1" dirty="0">
              <a:solidFill>
                <a:srgbClr val="F5470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Etapas de um Desenho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8925" y="1644650"/>
            <a:ext cx="43327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Fazer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levantamento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local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ou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tomar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como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referência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rascunho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Marcar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contorno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externo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3)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as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divisões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externas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4" descr="ScannedImage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9227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Etapas de um Desenho</a:t>
            </a:r>
            <a:endParaRPr lang="en-US" sz="4000" b="1" dirty="0" smtClean="0"/>
          </a:p>
        </p:txBody>
      </p:sp>
      <p:pic>
        <p:nvPicPr>
          <p:cNvPr id="6" name="Picture 6" descr="ScannedImage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68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81000" y="1905000"/>
            <a:ext cx="4572000" cy="1295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4)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portas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janelas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5)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mobiliário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fixo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banheiros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cozinha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 e 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áreas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molhadas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Calibri" pitchFamily="34" charset="0"/>
              </a:rPr>
              <a:t>Etapas de um Desenho</a:t>
            </a:r>
            <a:endParaRPr lang="pt-BR" sz="4000" b="1" dirty="0">
              <a:latin typeface="Calibri" pitchFamily="34" charset="0"/>
            </a:endParaRPr>
          </a:p>
        </p:txBody>
      </p:sp>
      <p:pic>
        <p:nvPicPr>
          <p:cNvPr id="5" name="Picture 7" descr="ScannedImage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2656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52400" y="19050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6)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projeção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coberta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demais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linhas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tracejadas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existentes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7)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Engrossar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paredes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demais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linhas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grossas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médias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8)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Denominar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ambientes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9)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Cotar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10)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Indicar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posição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corte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indicar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norte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 e 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setas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subir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pt-BR" sz="4000" b="1" dirty="0" smtClean="0">
                <a:latin typeface="Tw Cen MT"/>
              </a:rPr>
              <a:t>Desenhando o Corte</a:t>
            </a:r>
            <a:endParaRPr lang="en-US" sz="4000" b="1" dirty="0" smtClean="0"/>
          </a:p>
        </p:txBody>
      </p:sp>
      <p:pic>
        <p:nvPicPr>
          <p:cNvPr id="6" name="Imagem 5" descr="como desenhar corte.jpg"/>
          <p:cNvPicPr>
            <a:picLocks noChangeAspect="1"/>
          </p:cNvPicPr>
          <p:nvPr/>
        </p:nvPicPr>
        <p:blipFill>
          <a:blip r:embed="rId2" cstate="print"/>
          <a:srcRect l="1318" t="2976" r="6153" b="8928"/>
          <a:stretch>
            <a:fillRect/>
          </a:stretch>
        </p:blipFill>
        <p:spPr>
          <a:xfrm>
            <a:off x="0" y="1676400"/>
            <a:ext cx="5552003" cy="3122677"/>
          </a:xfrm>
          <a:prstGeom prst="rect">
            <a:avLst/>
          </a:prstGeom>
        </p:spPr>
      </p:pic>
      <p:pic>
        <p:nvPicPr>
          <p:cNvPr id="7" name="Imagem 6" descr="co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905" y="2590800"/>
            <a:ext cx="3551095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w Cen MT" pitchFamily="34" charset="0"/>
              </a:rPr>
              <a:t>Caligrafia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Técnica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8600" y="1600200"/>
            <a:ext cx="8915400" cy="4829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A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escrita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em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desenho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técnico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tem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que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ser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legível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uniforme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adequada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aos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processos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reprodução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400050" indent="-4000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1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O tipo </a:t>
            </a:r>
            <a:r>
              <a:rPr lang="pt-BR" sz="1600" b="1" dirty="0" smtClean="0">
                <a:solidFill>
                  <a:schemeClr val="tx2"/>
                </a:solidFill>
                <a:latin typeface="Calibri" pitchFamily="34" charset="0"/>
              </a:rPr>
              <a:t>bastão 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é recomendado pela ABNT, pois após estudos de legibilidade, é tida como a simplificação</a:t>
            </a: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máxima do “desenho” de letras e evita dupla interpretação das informações que trazem. </a:t>
            </a: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1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Trata-se de caracteres desenhados com linhas de espessura </a:t>
            </a: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uniforme, sem enfeites ou </a:t>
            </a:r>
            <a:r>
              <a:rPr lang="pt-BR" sz="1600" dirty="0" err="1" smtClean="0">
                <a:solidFill>
                  <a:schemeClr val="tx2"/>
                </a:solidFill>
                <a:latin typeface="Calibri" pitchFamily="34" charset="0"/>
              </a:rPr>
              <a:t>serifas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Exemplo comparativo:      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u="sng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Outras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diretrizes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1)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Altura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das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letras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maiúsculas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deve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ser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tomada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como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base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para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dimensionamento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2) h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mín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. das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letras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minúsculas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= 2,5mm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   h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mín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. das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letras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maiúsculas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= 3,5mm;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3) A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escrita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pode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ser vertical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ou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inclinada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(15°), a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escrita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inclinada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acomoda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melhor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os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erros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4)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Evitar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letras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muito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grandes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5) O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espaçamento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entre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linhas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deve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ser =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ou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do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que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3mm.</a:t>
            </a:r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15533" b="11650"/>
          <a:stretch>
            <a:fillRect/>
          </a:stretch>
        </p:blipFill>
        <p:spPr bwMode="auto">
          <a:xfrm>
            <a:off x="3429000" y="3429000"/>
            <a:ext cx="5380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 rot="10800000" flipV="1">
            <a:off x="464315" y="228600"/>
            <a:ext cx="8215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Caligrafia</a:t>
            </a:r>
            <a:r>
              <a:rPr kumimoji="0" lang="pt-BR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Técnica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11421"/>
            <a:ext cx="4248472" cy="575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9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Nosso Carimbo</a:t>
            </a:r>
            <a:endParaRPr lang="pt-BR" b="1" dirty="0">
              <a:latin typeface="Calibri" pitchFamily="34" charset="0"/>
            </a:endParaRPr>
          </a:p>
        </p:txBody>
      </p:sp>
      <p:graphicFrame>
        <p:nvGraphicFramePr>
          <p:cNvPr id="5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42122"/>
              </p:ext>
            </p:extLst>
          </p:nvPr>
        </p:nvGraphicFramePr>
        <p:xfrm>
          <a:off x="1371600" y="2895600"/>
          <a:ext cx="6781800" cy="2372360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UFPE –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Licenciatura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em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Expressão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Gráfica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Disciplina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: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Desenho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Aplicado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Arquitetura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Profa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: Gisele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Carvalho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                 Sem.: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Aluno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Assunto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:                                         Data: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3886200" y="2057400"/>
            <a:ext cx="154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w Cen MT" pitchFamily="34" charset="0"/>
              </a:rPr>
              <a:t>15 – 18,00 cm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 rot="16200000">
            <a:off x="561182" y="37822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w Cen MT" pitchFamily="34" charset="0"/>
              </a:rPr>
              <a:t>5cm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143000" y="2514600"/>
            <a:ext cx="71628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66800" y="2743200"/>
            <a:ext cx="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153400" y="24384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371600" y="24384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990600" y="2895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990600" y="5257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Arquitutor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16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-468560" y="116632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Arial" pitchFamily="34" charset="0"/>
                <a:cs typeface="Times New Roman" pitchFamily="18" charset="0"/>
              </a:rPr>
              <a:t>Escalas</a:t>
            </a:r>
            <a:endParaRPr kumimoji="0" lang="pt-BR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568" y="13407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= Desenho/Real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redução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- 1/2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1/5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1/10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ampliação - 21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5/1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10/1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natural - 1/1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60669" y="5715000"/>
            <a:ext cx="5466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As cotas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referem-se às medidas reais da peça</a:t>
            </a:r>
          </a:p>
        </p:txBody>
      </p:sp>
      <p:pic>
        <p:nvPicPr>
          <p:cNvPr id="98306" name="Picture 2" descr="C:\Users\Gisele\Desktop\Des Tec Quim\Imagens\Esc Natural e Ampli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8" y="3429000"/>
            <a:ext cx="36804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7" name="Picture 3" descr="C:\Users\Gisele\Desktop\Des Tec Quim\Imagens\Esc Natural e Reduzi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14497"/>
            <a:ext cx="3576172" cy="16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-468560" y="116632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Arial" pitchFamily="34" charset="0"/>
                <a:cs typeface="Times New Roman" pitchFamily="18" charset="0"/>
              </a:rPr>
              <a:t>Escala</a:t>
            </a:r>
            <a:endParaRPr kumimoji="0" lang="pt-BR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568" y="1340768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= Desenho/Real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Para determinar a ESCALA de um desenho de uma rua que na realidade mede 12m de largura e que no desenho mede 24mm, devemos proceder do seguinte modo: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Sendo E = D/R; Dados R= 12m e D= 0,024m =&gt; 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 = 0,024/ 12 =&gt; E = 1/500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Exercícios...</a:t>
            </a:r>
          </a:p>
        </p:txBody>
      </p:sp>
    </p:spTree>
    <p:extLst>
      <p:ext uri="{BB962C8B-B14F-4D97-AF65-F5344CB8AC3E}">
        <p14:creationId xmlns:p14="http://schemas.microsoft.com/office/powerpoint/2010/main" val="42864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-468560" y="116632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Arial" pitchFamily="34" charset="0"/>
                <a:cs typeface="Times New Roman" pitchFamily="18" charset="0"/>
              </a:rPr>
              <a:t>Escala</a:t>
            </a:r>
            <a:endParaRPr kumimoji="0" lang="pt-BR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568" y="134076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= Desenho/Real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Para determinar a ALTURA REAL de um prédio desenhado na escala 1/75, sabendo-se que, no desenho do projeto, essa altura mede 15cm, devemos proceder do seguinte modo: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Sendo E = D/R=&gt;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1/75 = 0,15/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R = 11,25m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-468560" y="116632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Arial" pitchFamily="34" charset="0"/>
                <a:cs typeface="Times New Roman" pitchFamily="18" charset="0"/>
              </a:rPr>
              <a:t>Escala</a:t>
            </a:r>
            <a:endParaRPr kumimoji="0" lang="pt-BR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568" y="134076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= Desenho/Real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Para determinar qual será a MEDIDA NO DESENHO, de um dos lados de um determinado terreno que mede 82,50m, se a escala for 1/250, devemos proceder do seguinte modo: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Sendo E = D/R=&gt; 1/250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D/ 82,50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= 0,33m ou 33cm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728260"/>
            <a:ext cx="59561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DESENHOS TÉCNICOS: 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Arquitetônico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Mecânico </a:t>
            </a:r>
          </a:p>
          <a:p>
            <a:pPr algn="just">
              <a:buFont typeface="Wingdings" pitchFamily="2" charset="2"/>
              <a:buChar char="Ø"/>
            </a:pPr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de Máquinas </a:t>
            </a:r>
          </a:p>
          <a:p>
            <a:pPr algn="just">
              <a:buFont typeface="Wingdings" pitchFamily="2" charset="2"/>
              <a:buChar char="Ø"/>
            </a:pPr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de Estruturas </a:t>
            </a:r>
          </a:p>
          <a:p>
            <a:pPr algn="just"/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Elétrico/ Eletrônico</a:t>
            </a:r>
          </a:p>
          <a:p>
            <a:pPr algn="just"/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de Tubulações </a:t>
            </a:r>
          </a:p>
          <a:p>
            <a:pPr algn="just">
              <a:buFont typeface="Wingdings" pitchFamily="2" charset="2"/>
              <a:buChar char="Ø"/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 Desenho de Móveis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15" y="6308725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26" y="187038"/>
            <a:ext cx="8286792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EXEMPLOS DA UTILIZAÇÃO DO DESENHO TÉCNICO</a:t>
            </a:r>
          </a:p>
          <a:p>
            <a:pPr algn="ctr"/>
            <a:r>
              <a:rPr lang="pt-BR" sz="17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•  Projeto e fabricação de máquinas, equipamentos e de estruturas nas indústrias de processo e de manufatura  - indústrias mecânicas, aeroespaciais, químicas, farmacêuticas, petroquímicas, alimentícias 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•  Projeto e construção de rodovias e ferrovias mostrando detalhes de corte, aterro, drenagem, pontes, viadutos etc..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•  Projeto e montagem de unidades de processos, tubulações industriais, sistemas de tratamento e distribuição de água, sistema de coleta e  tratamento de resíduos.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•  Representação de relevos topográficos e cartas náuticas.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•  Desenvolvimento de produtos industriais.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•  Projeto e construção de móveis e utilitários domésticos.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• Projeto e construção de edificações com todos os seus detalhamentos elétricos, hidráulicos, elevadores etc.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6360319"/>
            <a:ext cx="755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2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o">
  <a:themeElements>
    <a:clrScheme name="1_Mediano 1">
      <a:dk1>
        <a:srgbClr val="775F55"/>
      </a:dk1>
      <a:lt1>
        <a:srgbClr val="FFFFFF"/>
      </a:lt1>
      <a:dk2>
        <a:srgbClr val="000000"/>
      </a:dk2>
      <a:lt2>
        <a:srgbClr val="EBDDC3"/>
      </a:lt2>
      <a:accent1>
        <a:srgbClr val="94B6D2"/>
      </a:accent1>
      <a:accent2>
        <a:srgbClr val="DD8047"/>
      </a:accent2>
      <a:accent3>
        <a:srgbClr val="AAAAAA"/>
      </a:accent3>
      <a:accent4>
        <a:srgbClr val="DADADA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_Media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diano 1">
        <a:dk1>
          <a:srgbClr val="775F55"/>
        </a:dk1>
        <a:lt1>
          <a:srgbClr val="FFFFFF"/>
        </a:lt1>
        <a:dk2>
          <a:srgbClr val="000000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AAAAAA"/>
        </a:accent3>
        <a:accent4>
          <a:srgbClr val="DADADA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4284</TotalTime>
  <Words>1494</Words>
  <Application>Microsoft Office PowerPoint</Application>
  <PresentationFormat>Apresentação na tela (4:3)</PresentationFormat>
  <Paragraphs>311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Mediano</vt:lpstr>
      <vt:lpstr>1_Mediano</vt:lpstr>
      <vt:lpstr>DESENHO APLICADO A ARQUITETURA - AULA 2 </vt:lpstr>
      <vt:lpstr>Introdução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Desenho de Vistas Múltiplas</vt:lpstr>
      <vt:lpstr>Etapas de um Projeto</vt:lpstr>
      <vt:lpstr>Desenho Aplicado à Arquitetura</vt:lpstr>
      <vt:lpstr>Etapas de um Desenho</vt:lpstr>
      <vt:lpstr>Etapas de um Desenho</vt:lpstr>
      <vt:lpstr>Etapas de um Desenho</vt:lpstr>
      <vt:lpstr>Desenhando o Corte</vt:lpstr>
      <vt:lpstr>Caligrafia Técnica</vt:lpstr>
      <vt:lpstr>Apresentação do PowerPoint</vt:lpstr>
      <vt:lpstr>Nosso Carimbo</vt:lpstr>
      <vt:lpstr>O Arquitutor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TÉCNICO IV</dc:title>
  <dc:creator>Mariana</dc:creator>
  <cp:lastModifiedBy>Gisele</cp:lastModifiedBy>
  <cp:revision>125</cp:revision>
  <dcterms:created xsi:type="dcterms:W3CDTF">2009-08-04T22:54:16Z</dcterms:created>
  <dcterms:modified xsi:type="dcterms:W3CDTF">2016-09-09T22:06:54Z</dcterms:modified>
</cp:coreProperties>
</file>