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4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86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77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5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26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46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62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05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66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01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83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57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939473D-3BEB-488D-A80A-D9AC0CDB2E50}" type="datetimeFigureOut">
              <a:rPr lang="pt-BR" smtClean="0"/>
              <a:t>10/08/2016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899415C-45B4-41D0-BEB5-AA0F9227E0F2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7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oleObject" Target="../embeddings/oleObject8.bin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1.png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UNIVERSIDADE FEDERAL DE PERNAMBUCO</a:t>
            </a:r>
            <a:br>
              <a:rPr lang="pt-BR" sz="3200" dirty="0" smtClean="0"/>
            </a:br>
            <a:r>
              <a:rPr lang="pt-BR" sz="3200" dirty="0" smtClean="0"/>
              <a:t>CENTRO DE ARTES E COMUNICAÇÃO</a:t>
            </a:r>
            <a:br>
              <a:rPr lang="pt-BR" sz="3200" dirty="0" smtClean="0"/>
            </a:br>
            <a:r>
              <a:rPr lang="pt-BR" sz="3200" dirty="0" smtClean="0"/>
              <a:t>DEPARTAMENTO DE EXPRESSÃO GRÁFICA </a:t>
            </a:r>
            <a:br>
              <a:rPr lang="pt-BR" sz="3200" dirty="0" smtClean="0"/>
            </a:br>
            <a:r>
              <a:rPr lang="pt-BR" sz="3200" dirty="0" smtClean="0"/>
              <a:t>DESENHO TÉCNICO 4A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Professores:</a:t>
            </a:r>
          </a:p>
          <a:p>
            <a:r>
              <a:rPr lang="pt-BR" dirty="0" smtClean="0"/>
              <a:t>Vinicius </a:t>
            </a:r>
            <a:r>
              <a:rPr lang="pt-BR" dirty="0" err="1" smtClean="0"/>
              <a:t>Fulgêncio</a:t>
            </a:r>
            <a:endParaRPr lang="pt-BR" dirty="0" smtClean="0"/>
          </a:p>
          <a:p>
            <a:r>
              <a:rPr lang="pt-BR" dirty="0" err="1" smtClean="0"/>
              <a:t>Jesuíla</a:t>
            </a:r>
            <a:r>
              <a:rPr lang="pt-BR" dirty="0" smtClean="0"/>
              <a:t> Mendes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57" y="523814"/>
            <a:ext cx="3399296" cy="29240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315" y="523814"/>
            <a:ext cx="2958058" cy="293636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735" y="523814"/>
            <a:ext cx="5069378" cy="29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latin typeface="Agency FB" panose="020B0503020202020204" pitchFamily="34" charset="0"/>
              </a:rPr>
              <a:t>3-A Perspectiva e o Paradigma  </a:t>
            </a:r>
            <a:r>
              <a:rPr lang="pt-BR" sz="4400" dirty="0" err="1">
                <a:latin typeface="Agency FB" panose="020B0503020202020204" pitchFamily="34" charset="0"/>
              </a:rPr>
              <a:t>Perspéctico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A perspectiva pode ser entendida como a arte de desenhar num plano bidimensional uma cena tridimensional (METZGER P., 2007). </a:t>
            </a:r>
          </a:p>
          <a:p>
            <a:pPr marL="0" indent="0" algn="just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A perspectiva nos mostra os objetos como os olhos humanos percebem, como volumes e proporciona a visão de conjunto (MONTENEGRO, 1983). </a:t>
            </a:r>
          </a:p>
          <a:p>
            <a:pPr marL="0" indent="0" algn="just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Ela corresponde ao conjunto de técnicas gráficas para representar relações espaciais numa área de duas dimensões (CHING, 2012). Possui relações com métodos matemáticos cujo objetivo é a produção de uma imagem com efeitos próximos da realidade (espaço e volume) (OLIVEIRA,R.; MOREIRA D. , 2014)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01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latin typeface="Agency FB" panose="020B0503020202020204" pitchFamily="34" charset="0"/>
              </a:rPr>
              <a:t>3-A Perspectiva e o Paradigma  </a:t>
            </a:r>
            <a:r>
              <a:rPr lang="pt-BR" sz="4400" dirty="0" err="1">
                <a:latin typeface="Agency FB" panose="020B0503020202020204" pitchFamily="34" charset="0"/>
              </a:rPr>
              <a:t>Perspéctico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9" y="1619793"/>
            <a:ext cx="4658214" cy="50422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IDADE MÉDIA: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Deus era o centro do universo.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O espaço era divino.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Com o surgimento da PERSPECTIVA: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O homem e seu ponto de vista passam a ser o centro do universo.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Abordagem racional e 	descritiva do espaço.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Alberti: “metáfora da 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	janela (ver através de)”, 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	“distância entre o 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	observador e a cena”</a:t>
            </a:r>
          </a:p>
          <a:p>
            <a:endParaRPr lang="pt-BR" dirty="0"/>
          </a:p>
        </p:txBody>
      </p:sp>
      <p:pic>
        <p:nvPicPr>
          <p:cNvPr id="4" name="Picture 6" descr="IDmed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66" y="687105"/>
            <a:ext cx="1763146" cy="325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Leonardo da Vinci Perspectiva Linear através da janel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520" y="4140925"/>
            <a:ext cx="2095860" cy="2319529"/>
          </a:xfrm>
          <a:prstGeom prst="rect">
            <a:avLst/>
          </a:prstGeom>
          <a:noFill/>
        </p:spPr>
      </p:pic>
      <p:pic>
        <p:nvPicPr>
          <p:cNvPr id="6" name="Picture 14" descr="Leonardo da Vinci Perspectiva Linear através da jane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46" y="4140924"/>
            <a:ext cx="2066866" cy="231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0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88" y="542522"/>
            <a:ext cx="4108114" cy="3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ure12- rochamp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68" y="1147787"/>
            <a:ext cx="2160240" cy="14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exo- fig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32" y="209866"/>
            <a:ext cx="1728192" cy="243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29" y="3802808"/>
            <a:ext cx="4097173" cy="30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68" y="2809641"/>
            <a:ext cx="4104456" cy="404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66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4- Perspectiva x Computador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A PERSPECTIVA: sujeito e objeto (desenho) no mesmo espaço físico, cada objeto no seu exato lugar.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O COMPUTADOR: sujeito (mundo físico) X objeto (mundo virtual), qualquer objeto em qualquer lugar a qualquer tempo.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Aumenta o distanciamento, gerado pela perspectiva, entre sujeito e objeto. Uma distância conceitual impossível de ser atravessada sem a máquina.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Separa 3 elementos : o olho, a mão e o papel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Redução do cone visual, sem nenhuma referência de escala.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Sugere novas maneiras de se pensar e representar o mundo.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41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5- Prancheta X Computador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NA PRANCHETA: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Uma série de desenhos seguindo uma </a:t>
            </a:r>
            <a:r>
              <a:rPr lang="pt-BR" altLang="pt-BR" sz="2400" dirty="0" err="1">
                <a:latin typeface="Agency FB" panose="020B0503020202020204" pitchFamily="34" charset="0"/>
              </a:rPr>
              <a:t>seqüência</a:t>
            </a:r>
            <a:r>
              <a:rPr lang="pt-BR" altLang="pt-BR" sz="2400" dirty="0">
                <a:latin typeface="Agency FB" panose="020B0503020202020204" pitchFamily="34" charset="0"/>
              </a:rPr>
              <a:t> de construções geométricas, padronizadas e acompanhadas de convenções (normas técnicas). 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Imagens estáticas (vistas, cortes, detalhes, perspectivas) para representar um único objeto.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NO COMPUTADOR: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Infinitas vistas de um objeto: diversos planos de projeção e diversos pontos de observação.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Animação gráfica: novos elementos: tempo e movimento, como quarta e quinta dimensões do projeto.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807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6- Características dos Sistemas CAD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Racionalização do método de trabalho;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Reutilização do mesmo produto (desenho) em níveis diferentes de detalhamento e escala;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Facilidade na edição e reprodução de um desenho;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Maior precisão dos desenhos;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Possibilidade de comunicação entre os profissionais envolvidos em um projeto sem necessidade de deslocamento físico (Internet, CSCW);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CAD integrado;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Visualização diferenciada de um projeto;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Modelos tridimensionais podem ser utilizados para a análise do desempenho de diversas funções;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Desenhos “</a:t>
            </a:r>
            <a:r>
              <a:rPr lang="pt-BR" altLang="pt-BR" sz="2000" dirty="0" err="1">
                <a:latin typeface="Agency FB" panose="020B0503020202020204" pitchFamily="34" charset="0"/>
              </a:rPr>
              <a:t>object</a:t>
            </a:r>
            <a:r>
              <a:rPr lang="pt-BR" altLang="pt-BR" sz="2000" dirty="0">
                <a:latin typeface="Agency FB" panose="020B0503020202020204" pitchFamily="34" charset="0"/>
              </a:rPr>
              <a:t>- </a:t>
            </a:r>
            <a:r>
              <a:rPr lang="pt-BR" altLang="pt-BR" sz="2000" dirty="0" err="1">
                <a:latin typeface="Agency FB" panose="020B0503020202020204" pitchFamily="34" charset="0"/>
              </a:rPr>
              <a:t>based</a:t>
            </a:r>
            <a:r>
              <a:rPr lang="pt-BR" altLang="pt-BR" sz="2000" dirty="0">
                <a:latin typeface="Agency FB" panose="020B0503020202020204" pitchFamily="34" charset="0"/>
              </a:rPr>
              <a:t>” (baseados em objetos);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Camadas e outras coleções;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Bibliotecas;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Escala Real;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Cálculo de áreas e perímetros; e </a:t>
            </a:r>
            <a:r>
              <a:rPr lang="pt-BR" altLang="pt-BR" sz="2000" dirty="0" err="1">
                <a:latin typeface="Agency FB" panose="020B0503020202020204" pitchFamily="34" charset="0"/>
              </a:rPr>
              <a:t>Cotagem</a:t>
            </a:r>
            <a:r>
              <a:rPr lang="pt-BR" altLang="pt-BR" sz="2000" dirty="0">
                <a:latin typeface="Agency FB" panose="020B0503020202020204" pitchFamily="34" charset="0"/>
              </a:rPr>
              <a:t> automática;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29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7- Geometria x Computação 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Racionalização do método de trabalho;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Reutilização do mesmo produto (desenho) em níveis diferentes de detalhamento e escala;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Facilidade na edição e reprodução de um desenho;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Maior precisão dos desenhos;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Possibilidade de comunicação entre os profissionais envolvidos em um projeto sem necessidade de deslocamento físico (Internet, CSCW);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CAD integrado;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Visualização diferenciada de um projeto;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Modelos tridimensionais podem ser utilizados para a análise do desempenho de diversas funções;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Desenhos “</a:t>
            </a:r>
            <a:r>
              <a:rPr lang="pt-BR" altLang="pt-BR" sz="2000" dirty="0" err="1">
                <a:latin typeface="Agency FB" panose="020B0503020202020204" pitchFamily="34" charset="0"/>
              </a:rPr>
              <a:t>object</a:t>
            </a:r>
            <a:r>
              <a:rPr lang="pt-BR" altLang="pt-BR" sz="2000" dirty="0">
                <a:latin typeface="Agency FB" panose="020B0503020202020204" pitchFamily="34" charset="0"/>
              </a:rPr>
              <a:t>- </a:t>
            </a:r>
            <a:r>
              <a:rPr lang="pt-BR" altLang="pt-BR" sz="2000" dirty="0" err="1">
                <a:latin typeface="Agency FB" panose="020B0503020202020204" pitchFamily="34" charset="0"/>
              </a:rPr>
              <a:t>based</a:t>
            </a:r>
            <a:r>
              <a:rPr lang="pt-BR" altLang="pt-BR" sz="2000" dirty="0">
                <a:latin typeface="Agency FB" panose="020B0503020202020204" pitchFamily="34" charset="0"/>
              </a:rPr>
              <a:t>” (baseados em objetos);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Camadas e outras coleções;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Bibliotecas;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Escala Real;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Cálculo de áreas e perímetros; e </a:t>
            </a:r>
            <a:r>
              <a:rPr lang="pt-BR" altLang="pt-BR" sz="2000" dirty="0" err="1">
                <a:latin typeface="Agency FB" panose="020B0503020202020204" pitchFamily="34" charset="0"/>
              </a:rPr>
              <a:t>Cotagem</a:t>
            </a:r>
            <a:r>
              <a:rPr lang="pt-BR" altLang="pt-BR" sz="2000" dirty="0">
                <a:latin typeface="Agency FB" panose="020B0503020202020204" pitchFamily="34" charset="0"/>
              </a:rPr>
              <a:t> automática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039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latin typeface="Agency FB" panose="020B0503020202020204" pitchFamily="34" charset="0"/>
              </a:rPr>
              <a:t>8- A representação gráfica na arquitetura.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711235"/>
            <a:ext cx="9720071" cy="40233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O ato de projetar está diretamente ligado às representações de objetos, dentro de um contexto de relações sociais, culturais e históricas. Ao longo desse processo a ideia inicial converte-se em algo que consegue comunicar-se, sendo, por tanto, compreensível (CARVALHO et al, 2012). 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Apesar da existência dos meios eletrônicos, os quais são importantíssimos como complementares aos métodos tradicionais de representação, o desenho ainda é “um processo cognitivo que envolve um olhar acurado e a reflexão visual” (CHING, 2012).</a:t>
            </a:r>
          </a:p>
          <a:p>
            <a:endParaRPr lang="pt-BR" dirty="0"/>
          </a:p>
        </p:txBody>
      </p:sp>
      <p:pic>
        <p:nvPicPr>
          <p:cNvPr id="4" name="Picture 4" descr="Croq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59" y="4540712"/>
            <a:ext cx="4489339" cy="20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chabrasilia.com/wp-content/uploads/2010/12/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71" y="4908273"/>
            <a:ext cx="4032448" cy="16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73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latin typeface="Agency FB" panose="020B0503020202020204" pitchFamily="34" charset="0"/>
              </a:rPr>
              <a:t>8- A representação gráfica na arquitetura.</a:t>
            </a:r>
            <a:endParaRPr lang="pt-BR" sz="4400" dirty="0"/>
          </a:p>
        </p:txBody>
      </p:sp>
      <p:pic>
        <p:nvPicPr>
          <p:cNvPr id="4" name="Imagem 3" descr="http://discole.com/files/images/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01" y="4842340"/>
            <a:ext cx="7704698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33" y="2394067"/>
            <a:ext cx="5024866" cy="2212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394066"/>
            <a:ext cx="5305406" cy="2212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4775444"/>
            <a:ext cx="2478895" cy="172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60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8.1- O Projeto do MASP</a:t>
            </a:r>
            <a:endParaRPr lang="pt-BR" dirty="0"/>
          </a:p>
        </p:txBody>
      </p:sp>
      <p:pic>
        <p:nvPicPr>
          <p:cNvPr id="4" name="Imagem 3" descr="http://www.viomundo.com.br/wp-content/uploads/2013/11/mas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783650"/>
            <a:ext cx="726018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49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 DA DISCIPLINA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62306"/>
              </p:ext>
            </p:extLst>
          </p:nvPr>
        </p:nvGraphicFramePr>
        <p:xfrm>
          <a:off x="1024128" y="2002970"/>
          <a:ext cx="9392578" cy="904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832">
                  <a:extLst>
                    <a:ext uri="{9D8B030D-6E8A-4147-A177-3AD203B41FA5}">
                      <a16:colId xmlns:a16="http://schemas.microsoft.com/office/drawing/2014/main" val="1683407068"/>
                    </a:ext>
                  </a:extLst>
                </a:gridCol>
                <a:gridCol w="2559605">
                  <a:extLst>
                    <a:ext uri="{9D8B030D-6E8A-4147-A177-3AD203B41FA5}">
                      <a16:colId xmlns:a16="http://schemas.microsoft.com/office/drawing/2014/main" val="1109849746"/>
                    </a:ext>
                  </a:extLst>
                </a:gridCol>
                <a:gridCol w="2181334">
                  <a:extLst>
                    <a:ext uri="{9D8B030D-6E8A-4147-A177-3AD203B41FA5}">
                      <a16:colId xmlns:a16="http://schemas.microsoft.com/office/drawing/2014/main" val="2541805886"/>
                    </a:ext>
                  </a:extLst>
                </a:gridCol>
                <a:gridCol w="2367961">
                  <a:extLst>
                    <a:ext uri="{9D8B030D-6E8A-4147-A177-3AD203B41FA5}">
                      <a16:colId xmlns:a16="http://schemas.microsoft.com/office/drawing/2014/main" val="473008418"/>
                    </a:ext>
                  </a:extLst>
                </a:gridCol>
                <a:gridCol w="1143846">
                  <a:extLst>
                    <a:ext uri="{9D8B030D-6E8A-4147-A177-3AD203B41FA5}">
                      <a16:colId xmlns:a16="http://schemas.microsoft.com/office/drawing/2014/main" val="2638385436"/>
                    </a:ext>
                  </a:extLst>
                </a:gridCol>
              </a:tblGrid>
              <a:tr h="24083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DISCIPLINA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CARGA HORÁRIA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CRÉD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extLst>
                  <a:ext uri="{0D108BD9-81ED-4DB2-BD59-A6C34878D82A}">
                    <a16:rowId xmlns:a16="http://schemas.microsoft.com/office/drawing/2014/main" val="3198362828"/>
                  </a:ext>
                </a:extLst>
              </a:tr>
              <a:tr h="240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CÓDIGO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NOME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TEÓRICA</a:t>
                      </a:r>
                      <a:endParaRPr lang="pt-BR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PRÁTICA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extLst>
                  <a:ext uri="{0D108BD9-81ED-4DB2-BD59-A6C34878D82A}">
                    <a16:rowId xmlns:a16="http://schemas.microsoft.com/office/drawing/2014/main" val="297940471"/>
                  </a:ext>
                </a:extLst>
              </a:tr>
              <a:tr h="41182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EG330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DESENHO TÉCNICO 4</a:t>
                      </a:r>
                      <a:endParaRPr lang="pt-BR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19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26</a:t>
                      </a:r>
                      <a:endParaRPr lang="pt-BR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03</a:t>
                      </a:r>
                      <a:endParaRPr lang="pt-BR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247" marR="71247" marT="0" marB="0"/>
                </a:tc>
                <a:extLst>
                  <a:ext uri="{0D108BD9-81ED-4DB2-BD59-A6C34878D82A}">
                    <a16:rowId xmlns:a16="http://schemas.microsoft.com/office/drawing/2014/main" val="1577726424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70344"/>
              </p:ext>
            </p:extLst>
          </p:nvPr>
        </p:nvGraphicFramePr>
        <p:xfrm>
          <a:off x="1024128" y="3121585"/>
          <a:ext cx="9392578" cy="2129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2578">
                  <a:extLst>
                    <a:ext uri="{9D8B030D-6E8A-4147-A177-3AD203B41FA5}">
                      <a16:colId xmlns:a16="http://schemas.microsoft.com/office/drawing/2014/main" val="4042069371"/>
                    </a:ext>
                  </a:extLst>
                </a:gridCol>
              </a:tblGrid>
              <a:tr h="4259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EMENTA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146327807"/>
                  </a:ext>
                </a:extLst>
              </a:tr>
              <a:tr h="1703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Representação gráfica de todas as etapas de um projeto arquitetônico (plantas, cortes e fachadas) utilizando da linguagem e convenções do Desenho Técnico, conforme as normas da ABNT vigente, bem como o desenho de instalações elétricas, hidráulicas, sanitárias e telefônicas.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62050976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60548"/>
              </p:ext>
            </p:extLst>
          </p:nvPr>
        </p:nvGraphicFramePr>
        <p:xfrm>
          <a:off x="1024128" y="5465262"/>
          <a:ext cx="9392578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2578">
                  <a:extLst>
                    <a:ext uri="{9D8B030D-6E8A-4147-A177-3AD203B41FA5}">
                      <a16:colId xmlns:a16="http://schemas.microsoft.com/office/drawing/2014/main" val="122800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OBJETIVOS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1434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Capacitar o aluno a representar um projeto arquitetônico.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78044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9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8.1- O Projeto do MASP</a:t>
            </a:r>
            <a:endParaRPr lang="pt-B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8" y="2469364"/>
            <a:ext cx="2673158" cy="172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00" y="4531285"/>
            <a:ext cx="2250441" cy="183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521" y="457755"/>
            <a:ext cx="3096344" cy="18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55" y="2500715"/>
            <a:ext cx="2695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95" y="2518697"/>
            <a:ext cx="2736304" cy="137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14" y="2518697"/>
            <a:ext cx="3096344" cy="19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8" y="4498671"/>
            <a:ext cx="2046380" cy="186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97" y="5183789"/>
            <a:ext cx="3028751" cy="15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29" y="4139093"/>
            <a:ext cx="2692526" cy="25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01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42" y="4109891"/>
            <a:ext cx="8258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42" y="232369"/>
            <a:ext cx="59531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42" y="2137023"/>
            <a:ext cx="5953125" cy="17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77" y="2137023"/>
            <a:ext cx="2618882" cy="17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79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9- A projetação Arquitetônica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4997849" cy="402336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O modelo </a:t>
            </a:r>
            <a:r>
              <a:rPr lang="pt-BR" altLang="pt-BR" sz="2400" dirty="0" err="1">
                <a:latin typeface="Agency FB" panose="020B0503020202020204" pitchFamily="34" charset="0"/>
              </a:rPr>
              <a:t>projetual</a:t>
            </a:r>
            <a:r>
              <a:rPr lang="pt-BR" altLang="pt-BR" sz="2400" dirty="0">
                <a:latin typeface="Agency FB" panose="020B0503020202020204" pitchFamily="34" charset="0"/>
              </a:rPr>
              <a:t> no mercado brasileiro busca a linearidade e divide o projeto em quatro fases: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1-programa de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2-necessidades, 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3-estudos preliminares, 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4-anteprojeto, e projeto executivo/detalhamento. 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No entanto, no embasamento teórico da projetação apenas três fases são consideradas: análise, síntese e adaptação e estas não tem nada de linear.</a:t>
            </a:r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28" y="1791923"/>
            <a:ext cx="33670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683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sz="4000" dirty="0">
                <a:latin typeface="Agency FB" panose="020B0503020202020204" pitchFamily="34" charset="0"/>
              </a:rPr>
              <a:t>10- Definições em Projeto arquitetônico (NBR 6492)</a:t>
            </a:r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2829415" cy="40233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1.Planta Baixa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2.Cortes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3.Fachadas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4.Planta de locação</a:t>
            </a: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5.Planta de situação</a:t>
            </a:r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868470"/>
              </p:ext>
            </p:extLst>
          </p:nvPr>
        </p:nvGraphicFramePr>
        <p:xfrm>
          <a:off x="3385106" y="1844864"/>
          <a:ext cx="2808312" cy="282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m de bitmap" r:id="rId3" imgW="5544324" imgH="5582429" progId="PBrush">
                  <p:embed/>
                </p:oleObj>
              </mc:Choice>
              <mc:Fallback>
                <p:oleObj name="Imagem de bitmap" r:id="rId3" imgW="5544324" imgH="5582429" progId="PBrush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106" y="1844864"/>
                        <a:ext cx="2808312" cy="2827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04452"/>
              </p:ext>
            </p:extLst>
          </p:nvPr>
        </p:nvGraphicFramePr>
        <p:xfrm>
          <a:off x="6481450" y="1772856"/>
          <a:ext cx="25908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m de bitmap" r:id="rId5" imgW="4048690" imgH="2209524" progId="PBrush">
                  <p:embed/>
                </p:oleObj>
              </mc:Choice>
              <mc:Fallback>
                <p:oleObj name="Imagem de bitmap" r:id="rId5" imgW="4048690" imgH="2209524" progId="PBrush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450" y="1772856"/>
                        <a:ext cx="2590800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071575"/>
              </p:ext>
            </p:extLst>
          </p:nvPr>
        </p:nvGraphicFramePr>
        <p:xfrm>
          <a:off x="6481450" y="3309524"/>
          <a:ext cx="2592288" cy="138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m de bitmap" r:id="rId7" imgW="3696216" imgH="1943371" progId="PBrush">
                  <p:embed/>
                </p:oleObj>
              </mc:Choice>
              <mc:Fallback>
                <p:oleObj name="Imagem de bitmap" r:id="rId7" imgW="3696216" imgH="1943371" progId="PBrush">
                  <p:embed/>
                  <p:pic>
                    <p:nvPicPr>
                      <p:cNvPr id="7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450" y="3309524"/>
                        <a:ext cx="2592288" cy="1384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9408"/>
              </p:ext>
            </p:extLst>
          </p:nvPr>
        </p:nvGraphicFramePr>
        <p:xfrm>
          <a:off x="6481450" y="4797191"/>
          <a:ext cx="2592288" cy="151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m de bitmap" r:id="rId9" imgW="3657143" imgH="2219635" progId="PBrush">
                  <p:embed/>
                </p:oleObj>
              </mc:Choice>
              <mc:Fallback>
                <p:oleObj name="Imagem de bitmap" r:id="rId9" imgW="3657143" imgH="2219635" progId="PBrush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450" y="4797191"/>
                        <a:ext cx="2592288" cy="1512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85456"/>
              </p:ext>
            </p:extLst>
          </p:nvPr>
        </p:nvGraphicFramePr>
        <p:xfrm>
          <a:off x="3385106" y="4797192"/>
          <a:ext cx="2808312" cy="148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m de bitmap" r:id="rId11" imgW="4009524" imgH="2095793" progId="PBrush">
                  <p:embed/>
                </p:oleObj>
              </mc:Choice>
              <mc:Fallback>
                <p:oleObj name="Imagem de bitmap" r:id="rId11" imgW="4009524" imgH="2095793" progId="PBrush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106" y="4797192"/>
                        <a:ext cx="2808312" cy="1489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334441"/>
              </p:ext>
            </p:extLst>
          </p:nvPr>
        </p:nvGraphicFramePr>
        <p:xfrm>
          <a:off x="9392330" y="1638532"/>
          <a:ext cx="2620341" cy="2267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m de bitmap" r:id="rId13" imgW="3057143" imgH="2638095" progId="PBrush">
                  <p:embed/>
                </p:oleObj>
              </mc:Choice>
              <mc:Fallback>
                <p:oleObj name="Imagem de bitmap" r:id="rId13" imgW="3057143" imgH="2638095" progId="PBrush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2330" y="1638532"/>
                        <a:ext cx="2620341" cy="2267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97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10.1- Planta Baixa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924095" y="1830138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4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Vistas superior do plano secante horizontal, localizada a aproximadamente, 1,50m do piso de referência. A altura desse plano pode ser variável para cada projeto de maneira a representar todos os elementos considerados necessários.</a:t>
            </a:r>
            <a:endParaRPr lang="pt-BR" altLang="pt-BR" sz="24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24095" y="3769130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SzPct val="70000"/>
              <a:buFont typeface="Wingdings" pitchFamily="2" charset="2"/>
              <a:buChar char="§"/>
            </a:pPr>
            <a:r>
              <a:rPr lang="pt-BR" altLang="pt-BR" sz="2400" u="sng" dirty="0" smtClean="0">
                <a:latin typeface="Agency FB" panose="020B0503020202020204" pitchFamily="34" charset="0"/>
              </a:rPr>
              <a:t>OBS.:</a:t>
            </a:r>
            <a:r>
              <a:rPr lang="pt-BR" altLang="pt-BR" sz="2400" dirty="0" smtClean="0">
                <a:latin typeface="Agency FB" panose="020B0503020202020204" pitchFamily="34" charset="0"/>
              </a:rPr>
              <a:t> A altura do plano horizontal é sempre a 1,50 do piso do pavimento que se quer representar.</a:t>
            </a:r>
            <a:endParaRPr lang="pt-BR" altLang="pt-BR" sz="2400" dirty="0">
              <a:latin typeface="Agency FB" panose="020B0503020202020204" pitchFamily="34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52832"/>
              </p:ext>
            </p:extLst>
          </p:nvPr>
        </p:nvGraphicFramePr>
        <p:xfrm>
          <a:off x="8944933" y="622488"/>
          <a:ext cx="2808312" cy="282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m de bitmap" r:id="rId3" imgW="5544324" imgH="5582429" progId="PBrush">
                  <p:embed/>
                </p:oleObj>
              </mc:Choice>
              <mc:Fallback>
                <p:oleObj name="Imagem de bitmap" r:id="rId3" imgW="5544324" imgH="5582429" progId="PBrush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4933" y="622488"/>
                        <a:ext cx="2808312" cy="2827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 descr="CHINGFrancis representacaoGraficaEmArquitetura 001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83" y="3449698"/>
            <a:ext cx="2375972" cy="3268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 baixa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933" y="3769130"/>
            <a:ext cx="2840794" cy="294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10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10.2- Corte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388581"/>
              </p:ext>
            </p:extLst>
          </p:nvPr>
        </p:nvGraphicFramePr>
        <p:xfrm>
          <a:off x="9056074" y="585216"/>
          <a:ext cx="2590800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m de bitmap" r:id="rId3" imgW="4048690" imgH="2209524" progId="PBrush">
                  <p:embed/>
                </p:oleObj>
              </mc:Choice>
              <mc:Fallback>
                <p:oleObj name="Imagem de bitmap" r:id="rId3" imgW="4048690" imgH="2209524" progId="PBrush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6074" y="585216"/>
                        <a:ext cx="2590800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338945"/>
              </p:ext>
            </p:extLst>
          </p:nvPr>
        </p:nvGraphicFramePr>
        <p:xfrm>
          <a:off x="9056074" y="2120328"/>
          <a:ext cx="2592387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m de bitmap" r:id="rId5" imgW="3696216" imgH="1943371" progId="PBrush">
                  <p:embed/>
                </p:oleObj>
              </mc:Choice>
              <mc:Fallback>
                <p:oleObj name="Imagem de bitmap" r:id="rId5" imgW="3696216" imgH="1943371" progId="PBrush">
                  <p:embed/>
                  <p:pic>
                    <p:nvPicPr>
                      <p:cNvPr id="7" name="Obje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6074" y="2120328"/>
                        <a:ext cx="2592387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cor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31" y="3997169"/>
            <a:ext cx="4338687" cy="243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r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43" y="3677369"/>
            <a:ext cx="3911616" cy="275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24128" y="168077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altLang="pt-BR" sz="2400" dirty="0">
                <a:latin typeface="Agency FB" panose="020B0503020202020204" pitchFamily="34" charset="0"/>
              </a:rPr>
              <a:t>Projeção do plano secante vertical, indicado em planta baixa, costuma-se dar preferência passando por áreas molhadas e circulação vertical (quando houver). Para uma edificação o mínimo são 2 cortes, podendo exigir mais cortes dependendo da complexidade do edifício. </a:t>
            </a:r>
            <a:endParaRPr lang="pt-BR" altLang="pt-BR" sz="2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18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10.3- Fachada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5337483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Trata-se das Projeções Ortogonais da casa, entendendo-a como uma peça no Sistema </a:t>
            </a:r>
            <a:r>
              <a:rPr lang="pt-BR" altLang="pt-BR" sz="2000" dirty="0" err="1">
                <a:latin typeface="Agency FB" panose="020B0503020202020204" pitchFamily="34" charset="0"/>
              </a:rPr>
              <a:t>Mongeano</a:t>
            </a:r>
            <a:r>
              <a:rPr lang="pt-BR" altLang="pt-BR" sz="2000" dirty="0">
                <a:latin typeface="Agency FB" panose="020B0503020202020204" pitchFamily="34" charset="0"/>
              </a:rPr>
              <a:t>. </a:t>
            </a:r>
          </a:p>
          <a:p>
            <a:pPr algn="just"/>
            <a:endParaRPr lang="pt-BR" altLang="pt-BR" sz="2000" b="1" dirty="0">
              <a:latin typeface="Agency FB" panose="020B0503020202020204" pitchFamily="34" charset="0"/>
            </a:endParaRP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Pode-se também compreender a fachada como a projeção de um corte vertical no lote onde o edifício está inserido. </a:t>
            </a:r>
          </a:p>
          <a:p>
            <a:pPr algn="just"/>
            <a:endParaRPr lang="pt-BR" altLang="pt-BR" sz="2000" dirty="0">
              <a:latin typeface="Agency FB" panose="020B0503020202020204" pitchFamily="34" charset="0"/>
            </a:endParaRP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Assim como nos demais desenhos a diferenciação de linha é fundamental. Neste caso como todas as linhas estão em vista, usa-se o seguinte método para diferenciá-las: quanto mais próximo o elemento arquitetônico está do observador mais grossa é a linha. Costuma-se usar - do mais próximo par ao mais distante - traço contínuo médio, contínuo fino e contínuo muito fino. </a:t>
            </a:r>
          </a:p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60634"/>
              </p:ext>
            </p:extLst>
          </p:nvPr>
        </p:nvGraphicFramePr>
        <p:xfrm>
          <a:off x="7371021" y="2241400"/>
          <a:ext cx="2736403" cy="1595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m de bitmap" r:id="rId3" imgW="3657143" imgH="2219635" progId="PBrush">
                  <p:embed/>
                </p:oleObj>
              </mc:Choice>
              <mc:Fallback>
                <p:oleObj name="Imagem de bitmap" r:id="rId3" imgW="3657143" imgH="2219635" progId="PBrush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021" y="2241400"/>
                        <a:ext cx="2736403" cy="1595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360132"/>
              </p:ext>
            </p:extLst>
          </p:nvPr>
        </p:nvGraphicFramePr>
        <p:xfrm>
          <a:off x="7299013" y="585216"/>
          <a:ext cx="2808287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m de bitmap" r:id="rId5" imgW="4009524" imgH="2095793" progId="PBrush">
                  <p:embed/>
                </p:oleObj>
              </mc:Choice>
              <mc:Fallback>
                <p:oleObj name="Imagem de bitmap" r:id="rId5" imgW="4009524" imgH="2095793" progId="PBrush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013" y="585216"/>
                        <a:ext cx="2808287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371021" y="4257624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é interessante desenvolver todas a fachadas para estudar a paginação e o jogo dos cheios e vazio (portas e janelas).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0318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dirty="0">
                <a:latin typeface="Agency FB" panose="020B0503020202020204" pitchFamily="34" charset="0"/>
              </a:rPr>
              <a:t>10.4- Planta de locação  </a:t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659997"/>
            <a:ext cx="5662156" cy="53285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600" dirty="0" smtClean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6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600" dirty="0">
              <a:latin typeface="Agency FB" panose="020B0503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FFFF00"/>
              </a:buClr>
              <a:buNone/>
            </a:pPr>
            <a:endParaRPr lang="pt-BR" altLang="pt-BR" sz="2600" dirty="0">
              <a:latin typeface="Agency FB" panose="020B0503020202020204" pitchFamily="34" charset="0"/>
            </a:endParaRPr>
          </a:p>
        </p:txBody>
      </p:sp>
      <p:pic>
        <p:nvPicPr>
          <p:cNvPr id="5" name="Picture 5" descr="l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72" y="1943579"/>
            <a:ext cx="4823527" cy="44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24128" y="1943579"/>
            <a:ext cx="4579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400" dirty="0">
                <a:latin typeface="Agency FB" panose="020B0503020202020204" pitchFamily="34" charset="0"/>
              </a:rPr>
              <a:t>Planta que localiza a edificação dentro do terreno.  Por mostrar um vista ortogonal superior da edificação, geralmente se mostra como é a coberta da edificação.</a:t>
            </a:r>
          </a:p>
          <a:p>
            <a:pPr algn="just"/>
            <a:endParaRPr lang="pt-BR" altLang="pt-BR" sz="2400" dirty="0">
              <a:latin typeface="Agency FB" panose="020B0503020202020204" pitchFamily="34" charset="0"/>
            </a:endParaRPr>
          </a:p>
          <a:p>
            <a:pPr algn="just"/>
            <a:r>
              <a:rPr lang="pt-BR" altLang="pt-BR" sz="2400" dirty="0">
                <a:latin typeface="Agency FB" panose="020B0503020202020204" pitchFamily="34" charset="0"/>
              </a:rPr>
              <a:t>Serve como ponto de partida para a marcação ou locação da construção no terreno. Além da construção no terreno ela deve mostrar os muros, portões, árvores existentes ou a plantar e calçada.</a:t>
            </a:r>
          </a:p>
        </p:txBody>
      </p:sp>
    </p:spTree>
    <p:extLst>
      <p:ext uri="{BB962C8B-B14F-4D97-AF65-F5344CB8AC3E}">
        <p14:creationId xmlns:p14="http://schemas.microsoft.com/office/powerpoint/2010/main" val="918677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dirty="0">
                <a:latin typeface="Agency FB" panose="020B0503020202020204" pitchFamily="34" charset="0"/>
              </a:rPr>
              <a:t>10.5- Planta de Situação  </a:t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4266329" cy="4023360"/>
          </a:xfrm>
        </p:spPr>
        <p:txBody>
          <a:bodyPr/>
          <a:lstStyle/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Planta que compreende o partido arquitetônico como um todo, em seus aspectos. Pode conter informações específicas em função do tipo e porte do programa, assim como a finalidade a que se destina.</a:t>
            </a:r>
          </a:p>
          <a:p>
            <a:pPr algn="just"/>
            <a:endParaRPr lang="pt-BR" altLang="pt-BR" sz="2000" dirty="0">
              <a:latin typeface="Agency FB" panose="020B0503020202020204" pitchFamily="34" charset="0"/>
            </a:endParaRP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Planta que localiza o terreno que abrigará a edificação, tendo como referência seu entorno imediato (lotes e quadras vizinhas).  O terreno deve está destacado dos demais (</a:t>
            </a:r>
            <a:r>
              <a:rPr lang="pt-BR" altLang="pt-BR" sz="2000" dirty="0" err="1">
                <a:latin typeface="Agency FB" panose="020B0503020202020204" pitchFamily="34" charset="0"/>
              </a:rPr>
              <a:t>hachurado</a:t>
            </a:r>
            <a:r>
              <a:rPr lang="pt-BR" altLang="pt-BR" sz="2000" dirty="0">
                <a:latin typeface="Agency FB" panose="020B0503020202020204" pitchFamily="34" charset="0"/>
              </a:rPr>
              <a:t> e com linha grossa) e com sua numeração correta.</a:t>
            </a:r>
          </a:p>
          <a:p>
            <a:endParaRPr lang="pt-BR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968872" y="3621376"/>
            <a:ext cx="4464546" cy="2354433"/>
            <a:chOff x="612" y="1139"/>
            <a:chExt cx="5018" cy="2807"/>
          </a:xfrm>
        </p:grpSpPr>
        <p:pic>
          <p:nvPicPr>
            <p:cNvPr id="5" name="Picture 5" descr="situ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139"/>
              <a:ext cx="5018" cy="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2200" y="2160"/>
              <a:ext cx="68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880" y="1962"/>
              <a:ext cx="1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880" y="1933"/>
              <a:ext cx="1077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957" y="1933"/>
              <a:ext cx="1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200" y="2188"/>
              <a:ext cx="1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2200" y="2302"/>
              <a:ext cx="1757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518867"/>
              </p:ext>
            </p:extLst>
          </p:nvPr>
        </p:nvGraphicFramePr>
        <p:xfrm>
          <a:off x="8482226" y="750443"/>
          <a:ext cx="2925425" cy="253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Imagem de bitmap" r:id="rId4" imgW="3057143" imgH="2638095" progId="PBrush">
                  <p:embed/>
                </p:oleObj>
              </mc:Choice>
              <mc:Fallback>
                <p:oleObj name="Imagem de bitmap" r:id="rId4" imgW="3057143" imgH="2638095" progId="PBrush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226" y="750443"/>
                        <a:ext cx="2925425" cy="2531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98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 DE DESENHO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3051483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ESQUADROS</a:t>
            </a:r>
          </a:p>
          <a:p>
            <a:pPr marL="0" indent="0">
              <a:buNone/>
            </a:pPr>
            <a:r>
              <a:rPr lang="pt-BR" dirty="0" smtClean="0"/>
              <a:t>ESCALÍMETRO  : 1/100;1/75; 1/50; 1/25; 1/20 </a:t>
            </a:r>
          </a:p>
          <a:p>
            <a:pPr marL="0" indent="0">
              <a:buNone/>
            </a:pPr>
            <a:r>
              <a:rPr lang="pt-BR" dirty="0" smtClean="0"/>
              <a:t>COMPASSO</a:t>
            </a:r>
          </a:p>
          <a:p>
            <a:pPr marL="0" indent="0">
              <a:buNone/>
            </a:pPr>
            <a:r>
              <a:rPr lang="pt-BR" dirty="0" smtClean="0"/>
              <a:t>PAPEL MANTEIGA </a:t>
            </a:r>
          </a:p>
          <a:p>
            <a:pPr marL="0" indent="0">
              <a:buNone/>
            </a:pPr>
            <a:r>
              <a:rPr lang="pt-BR" dirty="0" smtClean="0"/>
              <a:t>GRAFITE: 0.9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   0.7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   0.5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   0.3 (facultativo)</a:t>
            </a:r>
            <a:endParaRPr lang="pt-BR" dirty="0"/>
          </a:p>
        </p:txBody>
      </p:sp>
      <p:pic>
        <p:nvPicPr>
          <p:cNvPr id="6146" name="Picture 2" descr="http://i111.twenga.com/suprimentos/esquadro/trident-par-de-esquadros-tp_346922651427697352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42" y="294132"/>
            <a:ext cx="3148240" cy="28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7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DISCIPLINA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972246"/>
              </p:ext>
            </p:extLst>
          </p:nvPr>
        </p:nvGraphicFramePr>
        <p:xfrm>
          <a:off x="1024128" y="1603149"/>
          <a:ext cx="9720072" cy="536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9980">
                  <a:extLst>
                    <a:ext uri="{9D8B030D-6E8A-4147-A177-3AD203B41FA5}">
                      <a16:colId xmlns:a16="http://schemas.microsoft.com/office/drawing/2014/main" val="3483365707"/>
                    </a:ext>
                  </a:extLst>
                </a:gridCol>
                <a:gridCol w="8030092">
                  <a:extLst>
                    <a:ext uri="{9D8B030D-6E8A-4147-A177-3AD203B41FA5}">
                      <a16:colId xmlns:a16="http://schemas.microsoft.com/office/drawing/2014/main" val="224075331"/>
                    </a:ext>
                  </a:extLst>
                </a:gridCol>
              </a:tblGrid>
              <a:tr h="507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DATA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10/08</a:t>
                      </a: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17/08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24/08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31/08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14/09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21/09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28/09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05/10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19/10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26/10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09/11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16/11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23/11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30/11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08/12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14/12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CONTEÚDO</a:t>
                      </a:r>
                      <a:endParaRPr lang="pt-BR" sz="1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Apresentação da Disciplina. Objetivos, materiais, metodologia. As etapas de um projeto arquitetônico do estudo preliminar ao projeto executivo. Normas aplicáveis ao desenho arquitetônico: traços, escalas, caligrafia, dimensionamento e </a:t>
                      </a:r>
                      <a:r>
                        <a:rPr lang="pt-BR" sz="900" b="1" dirty="0" err="1">
                          <a:effectLst/>
                        </a:rPr>
                        <a:t>cotagem</a:t>
                      </a:r>
                      <a:r>
                        <a:rPr lang="pt-BR" sz="900" b="1" dirty="0">
                          <a:effectLst/>
                        </a:rPr>
                        <a:t>. Formato de papel e legenda.</a:t>
                      </a:r>
                      <a:endParaRPr lang="pt-BR" sz="1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Planta baixa casa mínima a lápis.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Planta baixa casa mínima a lápis.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Cortes casa mínima a lápis.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Cortes casa mínima a lápis.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Fachada casa mínima a lápis.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Planta baixa casa CAD.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Planta baixa casa CAD.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Cortes casa CAD.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Cortes casa CAD.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Fachada casa CAD.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Planta situação, Locação e coberta.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Desenho de instalações elétricas, hidráulicas, sanitárias e telefônicas. 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Desenho de instalações elétricas, hidráulicas, sanitárias e telefônicas.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Entrega do Projeto plotado completo.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Publicação das notas - entrega dos trabalhos corrigidos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Prova final</a:t>
                      </a:r>
                      <a:endParaRPr lang="pt-BR" sz="10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 </a:t>
                      </a:r>
                      <a:endParaRPr lang="pt-B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84" marR="30084" marT="0" marB="0"/>
                </a:tc>
                <a:extLst>
                  <a:ext uri="{0D108BD9-81ED-4DB2-BD59-A6C34878D82A}">
                    <a16:rowId xmlns:a16="http://schemas.microsoft.com/office/drawing/2014/main" val="93175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4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realmais.com.br/media/catalog/product/c/o/compasso-9020-trident--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39" y="4860752"/>
            <a:ext cx="1947545" cy="19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013569" y="6347796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3)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 DE DESENHO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3051483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1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  <a:r>
              <a:rPr lang="pt-BR" dirty="0" smtClean="0"/>
              <a:t> ESQUADROS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2) </a:t>
            </a:r>
            <a:r>
              <a:rPr lang="pt-BR" dirty="0" smtClean="0"/>
              <a:t>ESCALÍMETRO  : 1/100;1/75; 1/50; 1/25; 1/20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3) </a:t>
            </a:r>
            <a:r>
              <a:rPr lang="pt-BR" dirty="0" smtClean="0"/>
              <a:t>COMPASSO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4) </a:t>
            </a:r>
            <a:r>
              <a:rPr lang="pt-BR" dirty="0" smtClean="0"/>
              <a:t>PAPEL MANTEIGA 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5) </a:t>
            </a:r>
            <a:r>
              <a:rPr lang="pt-BR" dirty="0" smtClean="0"/>
              <a:t>GRAFITE: 0.9</a:t>
            </a:r>
          </a:p>
          <a:p>
            <a:pPr marL="0" indent="0">
              <a:buNone/>
            </a:pPr>
            <a:r>
              <a:rPr lang="pt-BR" dirty="0" smtClean="0"/>
              <a:t>	     0.7</a:t>
            </a:r>
          </a:p>
          <a:p>
            <a:pPr marL="0" indent="0">
              <a:buNone/>
            </a:pPr>
            <a:r>
              <a:rPr lang="pt-BR" dirty="0" smtClean="0"/>
              <a:t>	     0.5</a:t>
            </a:r>
          </a:p>
          <a:p>
            <a:pPr marL="0" indent="0">
              <a:buNone/>
            </a:pPr>
            <a:r>
              <a:rPr lang="pt-BR" dirty="0" smtClean="0"/>
              <a:t>	     0.3 (facultativo)</a:t>
            </a:r>
            <a:endParaRPr lang="pt-BR" dirty="0"/>
          </a:p>
        </p:txBody>
      </p:sp>
      <p:pic>
        <p:nvPicPr>
          <p:cNvPr id="6146" name="Picture 2" descr="http://i111.twenga.com/suprimentos/esquadro/trident-par-de-esquadros-tp_346922651427697352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36" y="711233"/>
            <a:ext cx="2178720" cy="19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14667" y="232793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1)</a:t>
            </a:r>
            <a:r>
              <a:rPr lang="pt-BR" dirty="0"/>
              <a:t> </a:t>
            </a:r>
          </a:p>
        </p:txBody>
      </p:sp>
      <p:pic>
        <p:nvPicPr>
          <p:cNvPr id="7170" name="Picture 2" descr="http://www.acasadoartista.com.br/imagens/exibir/420x420/tipo_de_produto/trident/escalimet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39" y="2949444"/>
            <a:ext cx="2107517" cy="21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975033" y="4872296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2)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174" name="Picture 6" descr="https://encrypted-tbn0.gstatic.com/images?q=tbn:ANd9GcTIZphZ6uigX_91dci6sbssgzr9sJAjfngQCHSYFQFDj1aQvzs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58" y="5696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.ytimg.com/vi/Tk8FMnWtmcQ/hq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759" y="2949444"/>
            <a:ext cx="1534549" cy="11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9212819" y="373102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4)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178" name="Picture 10" descr="http://hspnet.com.br/wp-content/uploads/2015/11/300x300xGRAFITE_0-300x300.jpg.pagespeed.ic.ja6KuLZEx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85654" y="4352565"/>
            <a:ext cx="2316491" cy="23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9240501" y="627551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5)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389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dirty="0">
                <a:latin typeface="Agency FB" panose="020B0503020202020204" pitchFamily="34" charset="0"/>
              </a:rPr>
              <a:t>Referências Bibliográficas</a:t>
            </a:r>
            <a:br>
              <a:rPr lang="pt-BR" dirty="0">
                <a:latin typeface="Agency FB" panose="020B0503020202020204" pitchFamily="34" charset="0"/>
              </a:rPr>
            </a:br>
            <a:r>
              <a:rPr lang="pt-BR" dirty="0">
                <a:latin typeface="Agency FB" panose="020B0503020202020204" pitchFamily="34" charset="0"/>
              </a:rPr>
              <a:t/>
            </a:r>
            <a:br>
              <a:rPr lang="pt-BR" dirty="0">
                <a:latin typeface="Agency FB" panose="020B050302020202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LE CORBUSIER.: Por uma arquitetura, São Paulo: Perspectiva Edições da USP, 1973.</a:t>
            </a: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METZGER P.  La perspectiva a </a:t>
            </a:r>
            <a:r>
              <a:rPr lang="pt-BR" altLang="pt-BR" sz="2000" dirty="0" err="1">
                <a:latin typeface="Agency FB" panose="020B0503020202020204" pitchFamily="34" charset="0"/>
              </a:rPr>
              <a:t>su</a:t>
            </a:r>
            <a:r>
              <a:rPr lang="pt-BR" altLang="pt-BR" sz="2000" dirty="0">
                <a:latin typeface="Agency FB" panose="020B0503020202020204" pitchFamily="34" charset="0"/>
              </a:rPr>
              <a:t> alcance. </a:t>
            </a:r>
            <a:r>
              <a:rPr lang="pt-BR" altLang="pt-BR" sz="2000" dirty="0" err="1">
                <a:latin typeface="Agency FB" panose="020B0503020202020204" pitchFamily="34" charset="0"/>
              </a:rPr>
              <a:t>Notrth</a:t>
            </a:r>
            <a:r>
              <a:rPr lang="pt-BR" altLang="pt-BR" sz="2000" dirty="0">
                <a:latin typeface="Agency FB" panose="020B0503020202020204" pitchFamily="34" charset="0"/>
              </a:rPr>
              <a:t> Light Books, Cincinnati, Ohio, 2007.</a:t>
            </a: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MONTENEGRO, G. A perspectiva dos profissionais. São Paulo: Edgard </a:t>
            </a:r>
            <a:r>
              <a:rPr lang="pt-BR" altLang="pt-BR" sz="2000" dirty="0" err="1">
                <a:latin typeface="Agency FB" panose="020B0503020202020204" pitchFamily="34" charset="0"/>
              </a:rPr>
              <a:t>Blucher</a:t>
            </a:r>
            <a:r>
              <a:rPr lang="pt-BR" altLang="pt-BR" sz="2000" dirty="0">
                <a:latin typeface="Agency FB" panose="020B0503020202020204" pitchFamily="34" charset="0"/>
              </a:rPr>
              <a:t>, 1983.</a:t>
            </a: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CHING, Francis D. K.: Desenho para arquitetos/ Francis D. K. </a:t>
            </a:r>
            <a:r>
              <a:rPr lang="pt-BR" altLang="pt-BR" sz="2000" dirty="0" err="1">
                <a:latin typeface="Agency FB" panose="020B0503020202020204" pitchFamily="34" charset="0"/>
              </a:rPr>
              <a:t>Ching</a:t>
            </a:r>
            <a:r>
              <a:rPr lang="pt-BR" altLang="pt-BR" sz="2000" dirty="0">
                <a:latin typeface="Agency FB" panose="020B0503020202020204" pitchFamily="34" charset="0"/>
              </a:rPr>
              <a:t>, Steven P. </a:t>
            </a:r>
            <a:r>
              <a:rPr lang="pt-BR" altLang="pt-BR" sz="2000" dirty="0" err="1">
                <a:latin typeface="Agency FB" panose="020B0503020202020204" pitchFamily="34" charset="0"/>
              </a:rPr>
              <a:t>Juroszek</a:t>
            </a:r>
            <a:r>
              <a:rPr lang="pt-BR" altLang="pt-BR" sz="2000" dirty="0">
                <a:latin typeface="Agency FB" panose="020B0503020202020204" pitchFamily="34" charset="0"/>
              </a:rPr>
              <a:t>; tradução técnica: Alexandre </a:t>
            </a:r>
            <a:r>
              <a:rPr lang="pt-BR" altLang="pt-BR" sz="2000" dirty="0" err="1">
                <a:latin typeface="Agency FB" panose="020B0503020202020204" pitchFamily="34" charset="0"/>
              </a:rPr>
              <a:t>Salvaterra</a:t>
            </a:r>
            <a:r>
              <a:rPr lang="pt-BR" altLang="pt-BR" sz="2000" dirty="0">
                <a:latin typeface="Agency FB" panose="020B0503020202020204" pitchFamily="34" charset="0"/>
              </a:rPr>
              <a:t>. – 2. Ed. – Porto Alegre: </a:t>
            </a:r>
            <a:r>
              <a:rPr lang="pt-BR" altLang="pt-BR" sz="2000" dirty="0" err="1">
                <a:latin typeface="Agency FB" panose="020B0503020202020204" pitchFamily="34" charset="0"/>
              </a:rPr>
              <a:t>Bookman</a:t>
            </a:r>
            <a:r>
              <a:rPr lang="pt-BR" altLang="pt-BR" sz="2000" dirty="0">
                <a:latin typeface="Agency FB" panose="020B0503020202020204" pitchFamily="34" charset="0"/>
              </a:rPr>
              <a:t>, 2012.</a:t>
            </a: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OLIVEIRA,R.; MOREIRA D. A PERSPECTIVA NA ARTE DO RENASCIMENTO. Educação Gráfica. Bauru, Brasil, v. 15, n1, p1-14, 2014.</a:t>
            </a: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CARVALHO, G. L. Ambientes Cognitivos para Projetação: um estudo relacional entre as mídias tradicional e digital na concepção do projeto arquitetônico. 260f. Tese (doutorado) – Universidade Federal de Pernambuco. CAC. Desenvolvimento Urbano, 2004.</a:t>
            </a: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ZEVI, Bruno. Saber Ver a Arquitetura. São Paulo, Ed. Martins Fontes, 1996.</a:t>
            </a:r>
          </a:p>
          <a:p>
            <a:pPr algn="just"/>
            <a:r>
              <a:rPr lang="pt-BR" altLang="pt-BR" sz="2000" dirty="0">
                <a:latin typeface="Agency FB" panose="020B0503020202020204" pitchFamily="34" charset="0"/>
              </a:rPr>
              <a:t>COUTINHO, E. O Espaço da Arquitetura. São Paulo: Perspectiva, 1977.</a:t>
            </a:r>
          </a:p>
          <a:p>
            <a:pPr algn="just"/>
            <a:r>
              <a:rPr lang="es-ES" altLang="pt-BR" sz="2000" dirty="0">
                <a:latin typeface="Agency FB" panose="020B0503020202020204" pitchFamily="34" charset="0"/>
              </a:rPr>
              <a:t>CARVALHO, G. L. et al. Metodología integrada entre diseño tradicional y recursos informáticos. Congreso </a:t>
            </a:r>
            <a:r>
              <a:rPr lang="es-ES" altLang="pt-BR" sz="2000" dirty="0" err="1">
                <a:latin typeface="Agency FB" panose="020B0503020202020204" pitchFamily="34" charset="0"/>
              </a:rPr>
              <a:t>Egraphia</a:t>
            </a:r>
            <a:r>
              <a:rPr lang="es-ES" altLang="pt-BR" sz="2000" dirty="0">
                <a:latin typeface="Agency FB" panose="020B0503020202020204" pitchFamily="34" charset="0"/>
              </a:rPr>
              <a:t>. La Plata, Argentina, Ed. Color Magenta, 2012.</a:t>
            </a:r>
            <a:endParaRPr lang="pt-BR" altLang="pt-BR" sz="2000" dirty="0">
              <a:latin typeface="Agency FB" panose="020B0503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8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O desenho transmite significados por meio de códigos. O ser humano aprende e transmite um número maior de informações através das </a:t>
            </a:r>
            <a:r>
              <a:rPr lang="pt-BR" altLang="pt-BR" sz="2400" b="1" dirty="0">
                <a:latin typeface="Agency FB" panose="020B0503020202020204" pitchFamily="34" charset="0"/>
              </a:rPr>
              <a:t>IMAGENS</a:t>
            </a:r>
            <a:r>
              <a:rPr lang="pt-BR" altLang="pt-BR" sz="2400" dirty="0">
                <a:latin typeface="Agency FB" panose="020B0503020202020204" pitchFamily="34" charset="0"/>
              </a:rPr>
              <a:t>.</a:t>
            </a:r>
          </a:p>
          <a:p>
            <a:pPr marL="0" indent="0"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pt-BR" altLang="pt-BR" sz="2400" b="1" dirty="0">
                <a:latin typeface="Agency FB" panose="020B0503020202020204" pitchFamily="34" charset="0"/>
              </a:rPr>
              <a:t>VISUALIZAÇÃO TRIDIMENSIONAL</a:t>
            </a:r>
            <a:r>
              <a:rPr lang="pt-BR" altLang="pt-BR" sz="2400" dirty="0">
                <a:latin typeface="Agency FB" panose="020B0503020202020204" pitchFamily="34" charset="0"/>
              </a:rPr>
              <a:t>: indispensável ao ensino/ aprendizagem.</a:t>
            </a:r>
          </a:p>
          <a:p>
            <a:pPr marL="0" indent="0">
              <a:buClr>
                <a:srgbClr val="FFFF00"/>
              </a:buClr>
              <a:buNone/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gency FB" panose="020B0503020202020204" pitchFamily="34" charset="0"/>
              </a:rPr>
              <a:t>Entende-se que o desenho, bem como suas relações geométricas configuram-se como a principal linguagem do projetista. Como todo linguagem possui normas e códigos específicos (CORBUSIER, 1973).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399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sz="2400" dirty="0">
                <a:latin typeface="Agency FB" panose="020B0503020202020204" pitchFamily="34" charset="0"/>
              </a:rPr>
              <a:t>Elementos básicos da Representação Arquitetônica:</a:t>
            </a:r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endParaRPr lang="pt-BR" sz="2400" dirty="0">
              <a:latin typeface="Agency FB" panose="020B0503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sz="2400" dirty="0">
                <a:latin typeface="Agency FB" panose="020B0503020202020204" pitchFamily="34" charset="0"/>
              </a:rPr>
              <a:t>Projeção: representação plana bidimensional do objeto; </a:t>
            </a:r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endParaRPr lang="pt-BR" sz="2400" dirty="0">
              <a:latin typeface="Agency FB" panose="020B0503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sz="2400" dirty="0">
                <a:latin typeface="Agency FB" panose="020B0503020202020204" pitchFamily="34" charset="0"/>
              </a:rPr>
              <a:t>Escala: relação numérica  entre objeto real e o objeto representado; </a:t>
            </a:r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endParaRPr lang="pt-BR" sz="2400" dirty="0">
              <a:latin typeface="Agency FB" panose="020B0503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sz="2400" dirty="0">
                <a:latin typeface="Agency FB" panose="020B0503020202020204" pitchFamily="34" charset="0"/>
              </a:rPr>
              <a:t>Simbolismo: todos os elementos que constituem a forma arquitetônica.</a:t>
            </a:r>
          </a:p>
          <a:p>
            <a:endParaRPr lang="pt-BR" dirty="0"/>
          </a:p>
        </p:txBody>
      </p:sp>
      <p:pic>
        <p:nvPicPr>
          <p:cNvPr id="4" name="Picture 4" descr="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44" y="368323"/>
            <a:ext cx="23288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ous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469" y="368323"/>
            <a:ext cx="2270125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RESIDENCIAL-SILVESTRE-PLANTA-BAIX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469" y="3335352"/>
            <a:ext cx="2270125" cy="17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im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07" y="3619739"/>
            <a:ext cx="1514897" cy="151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2- Breve Histórico da Expressão Gráfica</a:t>
            </a:r>
            <a:endParaRPr lang="pt-BR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688211"/>
            <a:ext cx="3898776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altLang="pt-BR" sz="2800" dirty="0">
                <a:latin typeface="Agency FB" panose="020B0503020202020204" pitchFamily="34" charset="0"/>
              </a:rPr>
              <a:t>PRÉ-HISTÓRIA: imagens da caça e fecundidade</a:t>
            </a:r>
            <a:r>
              <a:rPr lang="pt-BR" altLang="pt-BR" sz="2800" dirty="0" smtClean="0">
                <a:latin typeface="Agency FB" panose="020B0503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endParaRPr lang="pt-BR" altLang="pt-BR" sz="2800" dirty="0">
              <a:latin typeface="Agency FB" panose="020B0503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endParaRPr lang="pt-BR" altLang="pt-BR" sz="2800" dirty="0" smtClean="0">
              <a:latin typeface="Agency FB" panose="020B0503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altLang="pt-BR" sz="2800" dirty="0" smtClean="0">
                <a:latin typeface="Agency FB" panose="020B0503020202020204" pitchFamily="34" charset="0"/>
              </a:rPr>
              <a:t>EGÍPCIOS</a:t>
            </a:r>
            <a:r>
              <a:rPr lang="pt-BR" altLang="pt-BR" sz="2800" dirty="0">
                <a:latin typeface="Agency FB" panose="020B0503020202020204" pitchFamily="34" charset="0"/>
              </a:rPr>
              <a:t>: </a:t>
            </a:r>
            <a:r>
              <a:rPr lang="pt-BR" altLang="pt-BR" sz="2800" dirty="0" smtClean="0">
                <a:latin typeface="Agency FB" panose="020B0503020202020204" pitchFamily="34" charset="0"/>
              </a:rPr>
              <a:t>Plano </a:t>
            </a:r>
            <a:r>
              <a:rPr lang="pt-BR" altLang="pt-BR" sz="2800" dirty="0">
                <a:latin typeface="Agency FB" panose="020B0503020202020204" pitchFamily="34" charset="0"/>
              </a:rPr>
              <a:t>de execução para construções</a:t>
            </a:r>
            <a:r>
              <a:rPr lang="pt-BR" altLang="pt-BR" sz="2800" dirty="0" smtClean="0">
                <a:latin typeface="Agency FB" panose="020B0503020202020204" pitchFamily="34" charset="0"/>
              </a:rPr>
              <a:t>.</a:t>
            </a:r>
            <a:endParaRPr lang="pt-BR" altLang="pt-BR" sz="2800" dirty="0">
              <a:latin typeface="Agency FB" panose="020B0503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19" y="1711330"/>
            <a:ext cx="418094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84" y="4333131"/>
            <a:ext cx="4180940" cy="243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19" y="5060838"/>
            <a:ext cx="2088232" cy="170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67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2- Breve Histórico da Expressão Gráfica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15100" y="2006792"/>
            <a:ext cx="4320480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r>
              <a:rPr lang="pt-BR" altLang="pt-BR" sz="2800" dirty="0" smtClean="0">
                <a:latin typeface="Agency FB" panose="020B0503020202020204" pitchFamily="34" charset="0"/>
              </a:rPr>
              <a:t>GREGOS</a:t>
            </a:r>
            <a:r>
              <a:rPr lang="pt-BR" altLang="pt-BR" sz="2800" dirty="0">
                <a:latin typeface="Agency FB" panose="020B0503020202020204" pitchFamily="34" charset="0"/>
              </a:rPr>
              <a:t>: sistematização do conhecimento (método geométrico), conceitos de geometria.</a:t>
            </a:r>
          </a:p>
          <a:p>
            <a:pPr marL="0" indent="0">
              <a:lnSpc>
                <a:spcPct val="120000"/>
              </a:lnSpc>
              <a:buClr>
                <a:srgbClr val="FFFF00"/>
              </a:buClr>
              <a:buNone/>
            </a:pPr>
            <a:endParaRPr lang="pt-BR" altLang="pt-BR" sz="2800" dirty="0" smtClean="0">
              <a:latin typeface="Agency FB" panose="020B0503020202020204" pitchFamily="34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38" y="3976977"/>
            <a:ext cx="3254512" cy="217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68" y="4327809"/>
            <a:ext cx="3138064" cy="182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612" y="1814803"/>
            <a:ext cx="296298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65" y="1814803"/>
            <a:ext cx="3133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612" y="4207132"/>
            <a:ext cx="2962981" cy="227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18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2- Breve Histórico da Expressão Gráfica</a:t>
            </a:r>
            <a:endParaRPr lang="pt-BR" dirty="0"/>
          </a:p>
        </p:txBody>
      </p:sp>
      <p:pic>
        <p:nvPicPr>
          <p:cNvPr id="4" name="Picture 2" descr="C:\Users\Vinícius\Documents\UFPE\EGRAFIA_2014\03 - IMG02 - Radio de curvatura y diámetro de la Cúp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93" y="4255274"/>
            <a:ext cx="3579173" cy="20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inícius\Documents\UFPE\EGRAFIA_2014\03 - IMG01 - La Cúpula de la Catedral de Santa Maria del Fio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94" y="1724292"/>
            <a:ext cx="1750119" cy="232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Vinícius\Documents\UFPE\EGRAFIA_2014\03 - IMG03 - Esquema de ladrillo Opus spicat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15" y="1702757"/>
            <a:ext cx="1788195" cy="11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Vinícius\Documents\UFPE\EGRAFIA_2014\03 - IMG04 - Técnica “Espina de Pez” (opus spicatu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39" y="2979016"/>
            <a:ext cx="1679111" cy="10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0" y="4255274"/>
            <a:ext cx="3225779" cy="20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01" y="1724293"/>
            <a:ext cx="1924630" cy="23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720163" y="1905035"/>
            <a:ext cx="5267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00"/>
              </a:buClr>
            </a:pPr>
            <a:r>
              <a:rPr lang="pt-BR" altLang="pt-BR" sz="2400" dirty="0">
                <a:latin typeface="Agency FB" panose="020B0503020202020204" pitchFamily="34" charset="0"/>
              </a:rPr>
              <a:t>RENASCIMENTO ITALIANO:</a:t>
            </a:r>
          </a:p>
          <a:p>
            <a:pPr algn="just">
              <a:buClr>
                <a:srgbClr val="FFFF00"/>
              </a:buClr>
            </a:pPr>
            <a:endParaRPr lang="pt-BR" altLang="pt-BR" sz="2400" dirty="0">
              <a:latin typeface="Agency FB" panose="020B0503020202020204" pitchFamily="34" charset="0"/>
            </a:endParaRPr>
          </a:p>
          <a:p>
            <a:pPr algn="just">
              <a:buClr>
                <a:srgbClr val="FFFF00"/>
              </a:buClr>
            </a:pPr>
            <a:r>
              <a:rPr lang="pt-BR" altLang="pt-BR" sz="2400" dirty="0">
                <a:latin typeface="Agency FB" panose="020B0503020202020204" pitchFamily="34" charset="0"/>
              </a:rPr>
              <a:t>FILIPPO BRUNELLESCHI (1377-1446),</a:t>
            </a:r>
          </a:p>
          <a:p>
            <a:pPr algn="just">
              <a:buClr>
                <a:srgbClr val="FFFF00"/>
              </a:buClr>
            </a:pPr>
            <a:r>
              <a:rPr lang="pt-BR" altLang="pt-BR" sz="2400" dirty="0">
                <a:latin typeface="Agency FB" panose="020B0503020202020204" pitchFamily="34" charset="0"/>
              </a:rPr>
              <a:t>exemplifica este pensamento com a retomada dos princípios da PERSPECTIVA LINEAR conseguindo reproduzir no plano objetos tridimensionais.</a:t>
            </a:r>
          </a:p>
        </p:txBody>
      </p:sp>
    </p:spTree>
    <p:extLst>
      <p:ext uri="{BB962C8B-B14F-4D97-AF65-F5344CB8AC3E}">
        <p14:creationId xmlns:p14="http://schemas.microsoft.com/office/powerpoint/2010/main" val="195716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gency FB" panose="020B0503020202020204" pitchFamily="34" charset="0"/>
              </a:rPr>
              <a:t>2- Breve Histórico da Expressão Gráfica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24128" y="226964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800" dirty="0">
                <a:latin typeface="Agency FB" panose="020B0503020202020204" pitchFamily="34" charset="0"/>
              </a:rPr>
              <a:t>DESARGUES: visualizou a perspectiva como ciência (séc. XVII).</a:t>
            </a:r>
          </a:p>
          <a:p>
            <a:pPr algn="just"/>
            <a:endParaRPr lang="pt-BR" sz="2800" dirty="0">
              <a:latin typeface="Agency FB" panose="020B0503020202020204" pitchFamily="34" charset="0"/>
            </a:endParaRPr>
          </a:p>
          <a:p>
            <a:pPr algn="just"/>
            <a:r>
              <a:rPr lang="pt-BR" sz="2800" dirty="0">
                <a:latin typeface="Agency FB" panose="020B0503020202020204" pitchFamily="34" charset="0"/>
              </a:rPr>
              <a:t>MONGE: geometria descritiva (incorporou a teoria de </a:t>
            </a:r>
            <a:r>
              <a:rPr lang="pt-BR" sz="2800" dirty="0" err="1">
                <a:latin typeface="Agency FB" panose="020B0503020202020204" pitchFamily="34" charset="0"/>
              </a:rPr>
              <a:t>Desargues</a:t>
            </a:r>
            <a:r>
              <a:rPr lang="pt-BR" sz="2800" dirty="0">
                <a:latin typeface="Agency FB" panose="020B0503020202020204" pitchFamily="34" charset="0"/>
              </a:rPr>
              <a:t>).</a:t>
            </a:r>
          </a:p>
          <a:p>
            <a:pPr algn="just"/>
            <a:endParaRPr lang="pt-BR" sz="2800" dirty="0">
              <a:latin typeface="Agency FB" panose="020B0503020202020204" pitchFamily="34" charset="0"/>
            </a:endParaRPr>
          </a:p>
          <a:p>
            <a:pPr algn="just"/>
            <a:r>
              <a:rPr lang="pt-BR" sz="2800" dirty="0">
                <a:latin typeface="Agency FB" panose="020B0503020202020204" pitchFamily="34" charset="0"/>
              </a:rPr>
              <a:t>PONCELET: geometria projetiva.</a:t>
            </a:r>
          </a:p>
          <a:p>
            <a:pPr algn="just"/>
            <a:endParaRPr lang="pt-BR" sz="2800" dirty="0">
              <a:latin typeface="Agency FB" panose="020B0503020202020204" pitchFamily="34" charset="0"/>
            </a:endParaRPr>
          </a:p>
          <a:p>
            <a:pPr algn="just"/>
            <a:r>
              <a:rPr lang="pt-BR" sz="2800" dirty="0">
                <a:latin typeface="Agency FB" panose="020B0503020202020204" pitchFamily="34" charset="0"/>
              </a:rPr>
              <a:t>SÉC. XX: a computação gráfica.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593" y="1923871"/>
            <a:ext cx="1237160" cy="199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30" y="1971781"/>
            <a:ext cx="1942989" cy="200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30" y="4153989"/>
            <a:ext cx="3499443" cy="239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932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ersonalizada 2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A9A57C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</TotalTime>
  <Words>1730</Words>
  <Application>Microsoft Office PowerPoint</Application>
  <PresentationFormat>Widescreen</PresentationFormat>
  <Paragraphs>271</Paragraphs>
  <Slides>31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Agency FB</vt:lpstr>
      <vt:lpstr>Arial</vt:lpstr>
      <vt:lpstr>Times New Roman</vt:lpstr>
      <vt:lpstr>Tw Cen MT</vt:lpstr>
      <vt:lpstr>Tw Cen MT Condensed</vt:lpstr>
      <vt:lpstr>Wingdings</vt:lpstr>
      <vt:lpstr>Wingdings 3</vt:lpstr>
      <vt:lpstr>Integral</vt:lpstr>
      <vt:lpstr>Imagem de bitmap</vt:lpstr>
      <vt:lpstr>UNIVERSIDADE FEDERAL DE PERNAMBUCO CENTRO DE ARTES E COMUNICAÇÃO DEPARTAMENTO DE EXPRESSÃO GRÁFICA  DESENHO TÉCNICO 4A</vt:lpstr>
      <vt:lpstr>APRESENTAÇÃO DA DISCIPLINA</vt:lpstr>
      <vt:lpstr>APRESENTAÇÃO DA DISCIPLINA</vt:lpstr>
      <vt:lpstr>INTRODUÇÃO</vt:lpstr>
      <vt:lpstr>INTRODUÇÃO</vt:lpstr>
      <vt:lpstr>2- Breve Histórico da Expressão Gráfica</vt:lpstr>
      <vt:lpstr>2- Breve Histórico da Expressão Gráfica</vt:lpstr>
      <vt:lpstr>2- Breve Histórico da Expressão Gráfica</vt:lpstr>
      <vt:lpstr>2- Breve Histórico da Expressão Gráfica</vt:lpstr>
      <vt:lpstr>3-A Perspectiva e o Paradigma  Perspéctico</vt:lpstr>
      <vt:lpstr>3-A Perspectiva e o Paradigma  Perspéctico</vt:lpstr>
      <vt:lpstr>Apresentação do PowerPoint</vt:lpstr>
      <vt:lpstr>4- Perspectiva x Computador</vt:lpstr>
      <vt:lpstr>5- Prancheta X Computador</vt:lpstr>
      <vt:lpstr>6- Características dos Sistemas CAD</vt:lpstr>
      <vt:lpstr>7- Geometria x Computação Gráfica</vt:lpstr>
      <vt:lpstr>8- A representação gráfica na arquitetura.</vt:lpstr>
      <vt:lpstr>8- A representação gráfica na arquitetura.</vt:lpstr>
      <vt:lpstr>8.1- O Projeto do MASP</vt:lpstr>
      <vt:lpstr>8.1- O Projeto do MASP</vt:lpstr>
      <vt:lpstr>Apresentação do PowerPoint</vt:lpstr>
      <vt:lpstr>9- A projetação Arquitetônica</vt:lpstr>
      <vt:lpstr>  10- Definições em Projeto arquitetônico (NBR 6492)  </vt:lpstr>
      <vt:lpstr>10.1- Planta Baixa</vt:lpstr>
      <vt:lpstr>10.2- Corte</vt:lpstr>
      <vt:lpstr>10.3- Fachada</vt:lpstr>
      <vt:lpstr>  10.4- Planta de locação    </vt:lpstr>
      <vt:lpstr>  10.5- Planta de Situação    </vt:lpstr>
      <vt:lpstr>MATERIAL DE DESENHO</vt:lpstr>
      <vt:lpstr>MATERIAL DE DESENHO</vt:lpstr>
      <vt:lpstr>  Referências Bibliográficas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PERNAMBUCO CENTRO DE ARTES E COMUNICAÇÃO DEPARTAMENTO DE EXPRESSÃO GRÁFICA  DESENHO TÉCNICO 4A</dc:title>
  <dc:creator>Vinicius</dc:creator>
  <cp:lastModifiedBy>Vinicius Albuquerque</cp:lastModifiedBy>
  <cp:revision>7</cp:revision>
  <dcterms:created xsi:type="dcterms:W3CDTF">2016-08-10T05:24:15Z</dcterms:created>
  <dcterms:modified xsi:type="dcterms:W3CDTF">2016-08-10T14:35:05Z</dcterms:modified>
</cp:coreProperties>
</file>