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sldIdLst>
    <p:sldId id="256" r:id="rId2"/>
    <p:sldId id="282" r:id="rId3"/>
    <p:sldId id="283" r:id="rId4"/>
    <p:sldId id="289" r:id="rId5"/>
    <p:sldId id="294" r:id="rId6"/>
    <p:sldId id="295" r:id="rId7"/>
    <p:sldId id="290" r:id="rId8"/>
    <p:sldId id="297" r:id="rId9"/>
    <p:sldId id="291" r:id="rId10"/>
    <p:sldId id="292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4660"/>
  </p:normalViewPr>
  <p:slideViewPr>
    <p:cSldViewPr>
      <p:cViewPr>
        <p:scale>
          <a:sx n="70" d="100"/>
          <a:sy n="70" d="100"/>
        </p:scale>
        <p:origin x="-1709" y="-2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1453-6327-4DE1-A46F-683F72D90D86}" type="datetimeFigureOut">
              <a:rPr lang="pt-BR" smtClean="0"/>
              <a:pPr/>
              <a:t>26/08/2016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23F0-3470-4E3F-8530-D405955511DA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316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1453-6327-4DE1-A46F-683F72D90D86}" type="datetimeFigureOut">
              <a:rPr lang="pt-BR" smtClean="0"/>
              <a:pPr/>
              <a:t>26/08/2016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23F0-3470-4E3F-8530-D405955511D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7893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1453-6327-4DE1-A46F-683F72D90D86}" type="datetimeFigureOut">
              <a:rPr lang="pt-BR" smtClean="0"/>
              <a:pPr/>
              <a:t>26/08/2016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23F0-3470-4E3F-8530-D405955511D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4984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1453-6327-4DE1-A46F-683F72D90D86}" type="datetimeFigureOut">
              <a:rPr lang="pt-BR" smtClean="0"/>
              <a:pPr/>
              <a:t>26/08/2016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23F0-3470-4E3F-8530-D405955511D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2049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1453-6327-4DE1-A46F-683F72D90D86}" type="datetimeFigureOut">
              <a:rPr lang="pt-BR" smtClean="0"/>
              <a:pPr/>
              <a:t>26/08/2016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23F0-3470-4E3F-8530-D405955511DA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033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1453-6327-4DE1-A46F-683F72D90D86}" type="datetimeFigureOut">
              <a:rPr lang="pt-BR" smtClean="0"/>
              <a:pPr/>
              <a:t>26/08/2016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23F0-3470-4E3F-8530-D405955511D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67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1453-6327-4DE1-A46F-683F72D90D86}" type="datetimeFigureOut">
              <a:rPr lang="pt-BR" smtClean="0"/>
              <a:pPr/>
              <a:t>26/08/2016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23F0-3470-4E3F-8530-D405955511D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4473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1453-6327-4DE1-A46F-683F72D90D86}" type="datetimeFigureOut">
              <a:rPr lang="pt-BR" smtClean="0"/>
              <a:pPr/>
              <a:t>26/08/2016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23F0-3470-4E3F-8530-D405955511D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041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1453-6327-4DE1-A46F-683F72D90D86}" type="datetimeFigureOut">
              <a:rPr lang="pt-BR" smtClean="0"/>
              <a:pPr/>
              <a:t>26/08/2016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23F0-3470-4E3F-8530-D405955511D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4004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C5B1453-6327-4DE1-A46F-683F72D90D86}" type="datetimeFigureOut">
              <a:rPr lang="pt-BR" smtClean="0"/>
              <a:pPr/>
              <a:t>26/08/2016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923F0-3470-4E3F-8530-D405955511DA}" type="slidenum">
              <a:rPr lang="pt-BR" smtClean="0">
                <a:solidFill>
                  <a:srgbClr val="696464"/>
                </a:solidFill>
              </a:rPr>
              <a:pPr/>
              <a:t>‹nº›</a:t>
            </a:fld>
            <a:endParaRPr lang="pt-BR"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726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1453-6327-4DE1-A46F-683F72D90D86}" type="datetimeFigureOut">
              <a:rPr lang="pt-BR" smtClean="0"/>
              <a:pPr/>
              <a:t>26/08/2016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23F0-3470-4E3F-8530-D405955511D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0235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C5B1453-6327-4DE1-A46F-683F72D90D86}" type="datetimeFigureOut">
              <a:rPr lang="pt-BR" smtClean="0"/>
              <a:pPr/>
              <a:t>26/08/2016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83923F0-3470-4E3F-8530-D405955511DA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395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Metragens Mínimas  Ambientação/</a:t>
            </a:r>
            <a:br>
              <a:rPr lang="pt-BR" dirty="0" smtClean="0"/>
            </a:br>
            <a:r>
              <a:rPr lang="pt-BR" dirty="0" smtClean="0"/>
              <a:t>Circulação</a:t>
            </a:r>
            <a:endParaRPr lang="pt-BR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100051" y="4455621"/>
            <a:ext cx="10058400" cy="129203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/>
              <a:t>CURSO DE EXTENSÃO EM DESENHO TÉCNICO DE INTERIORES</a:t>
            </a:r>
          </a:p>
          <a:p>
            <a:r>
              <a:rPr lang="pt-BR" b="1" dirty="0" smtClean="0"/>
              <a:t>CENTRO DE ARTES E COMUNICAÇÃO</a:t>
            </a:r>
          </a:p>
          <a:p>
            <a:r>
              <a:rPr lang="pt-BR" b="1" dirty="0" smtClean="0"/>
              <a:t>DEPARTAMENTO DE EXPRESSÃO GRÁFICA</a:t>
            </a:r>
          </a:p>
          <a:p>
            <a:r>
              <a:rPr lang="pt-BR" b="1" dirty="0" smtClean="0"/>
              <a:t>PROFESSORES: GISELE CARVALHO E VINICIUS FULGENCIO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40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pt-BR" b="1" dirty="0"/>
              <a:t>-  Porta:</a:t>
            </a:r>
            <a:r>
              <a:rPr lang="pt-BR" dirty="0"/>
              <a:t> em geral, mede 60 cm, abertura inviável para quem depende de cadeira de rodas. Com uma planta estreita e alongada – a exemplo desta, usual em apartamentos novos –, o banheiro tem de estar fechado para que se possa abrir a porta do gabinete da pia. O vão de entrada do ambiente determina a profundidade do móvel: já que previmos uma porta acessível, de 80 cm, a bancada fica com no máximo 48 cm.</a:t>
            </a:r>
          </a:p>
          <a:p>
            <a:pPr fontAlgn="base"/>
            <a:r>
              <a:rPr lang="pt-BR" b="1" dirty="0"/>
              <a:t>- Vaso sanitário:</a:t>
            </a:r>
            <a:r>
              <a:rPr lang="pt-BR" dirty="0"/>
              <a:t> os 60 cm entre ele e a parede oposta garantem o acesso ao boxe. Cada lateral da bacia deve distar ao menos 30 cm dos elementos vizinhos, o que dá mais conforto ao usuário e permite apoiar uma lixeira e uma papeleira no piso.</a:t>
            </a:r>
          </a:p>
          <a:p>
            <a:pPr fontAlgn="base"/>
            <a:r>
              <a:rPr lang="pt-BR" b="1" dirty="0"/>
              <a:t>- Área de banho:</a:t>
            </a:r>
            <a:r>
              <a:rPr lang="pt-BR" dirty="0"/>
              <a:t> 90 cm é a largura mínima para o boxe. Assim, o morador se agacha e se movimenta livremente enquanto se ensaboa, lava o cabelo e se enxuga.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693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4027"/>
            <a:ext cx="8496944" cy="1450757"/>
          </a:xfrm>
        </p:spPr>
        <p:txBody>
          <a:bodyPr>
            <a:normAutofit/>
          </a:bodyPr>
          <a:lstStyle/>
          <a:p>
            <a:r>
              <a:rPr lang="pt-BR" sz="2800" b="1" dirty="0"/>
              <a:t>As metragens mínimas para sala, quarto, cozinha e banheiro</a:t>
            </a:r>
          </a:p>
        </p:txBody>
      </p:sp>
      <p:sp>
        <p:nvSpPr>
          <p:cNvPr id="3" name="Retângulo 2"/>
          <p:cNvSpPr/>
          <p:nvPr/>
        </p:nvSpPr>
        <p:spPr>
          <a:xfrm>
            <a:off x="755576" y="2276872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As </a:t>
            </a:r>
            <a:r>
              <a:rPr lang="pt-BR" sz="2400" dirty="0"/>
              <a:t>ilustrações mostram portas de 80 cm de largura, pois essa medida permite a passagem de cadeirantes. </a:t>
            </a:r>
            <a:endParaRPr lang="pt-BR" sz="2400" dirty="0" smtClean="0"/>
          </a:p>
          <a:p>
            <a:r>
              <a:rPr lang="pt-BR" sz="2400" dirty="0" smtClean="0"/>
              <a:t>Mas</a:t>
            </a:r>
            <a:r>
              <a:rPr lang="pt-BR" sz="2400" dirty="0"/>
              <a:t>, em imóveis prontos, geralmente as passagens são menores: 70 cm em quartos e 60 cm em banheiros.</a:t>
            </a:r>
          </a:p>
        </p:txBody>
      </p:sp>
    </p:spTree>
    <p:extLst>
      <p:ext uri="{BB962C8B-B14F-4D97-AF65-F5344CB8AC3E}">
        <p14:creationId xmlns:p14="http://schemas.microsoft.com/office/powerpoint/2010/main" val="79988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60648"/>
            <a:ext cx="7543800" cy="684625"/>
          </a:xfrm>
        </p:spPr>
        <p:txBody>
          <a:bodyPr>
            <a:normAutofit fontScale="90000"/>
          </a:bodyPr>
          <a:lstStyle/>
          <a:p>
            <a:pPr fontAlgn="base"/>
            <a:r>
              <a:rPr lang="pt-BR" sz="3600" b="1" dirty="0"/>
              <a:t>Disposição eficiente nas salas de 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estar e 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jantar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42" y="944003"/>
            <a:ext cx="8728146" cy="5221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75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88640"/>
            <a:ext cx="8496944" cy="6048672"/>
          </a:xfrm>
        </p:spPr>
        <p:txBody>
          <a:bodyPr>
            <a:normAutofit fontScale="92500" lnSpcReduction="20000"/>
          </a:bodyPr>
          <a:lstStyle/>
          <a:p>
            <a:pPr algn="just" fontAlgn="base"/>
            <a:r>
              <a:rPr lang="pt-BR" b="1" dirty="0" smtClean="0"/>
              <a:t>- </a:t>
            </a:r>
            <a:r>
              <a:rPr lang="pt-BR" sz="2200" b="1" dirty="0" smtClean="0"/>
              <a:t>Portas</a:t>
            </a:r>
            <a:r>
              <a:rPr lang="pt-BR" sz="2200" b="1" dirty="0"/>
              <a:t>: </a:t>
            </a:r>
            <a:r>
              <a:rPr lang="pt-BR" sz="2200" dirty="0"/>
              <a:t>a de entrada no imóvel costuma ser a mais larga, com 80 cm. Neste e nos demais ambientes, é fundamental deixar desimpedido o ângulo da abertura – só dispense essa recomendação no caso de modelos de correr.</a:t>
            </a:r>
          </a:p>
          <a:p>
            <a:pPr algn="just" fontAlgn="base"/>
            <a:r>
              <a:rPr lang="pt-BR" sz="2200" b="1" dirty="0"/>
              <a:t>- Circulação</a:t>
            </a:r>
            <a:r>
              <a:rPr lang="pt-BR" sz="2200" dirty="0"/>
              <a:t>: 60 cm bastam para uma pessoa transitar sem aperto, portanto, tente manter essa medida em todas as áreas de passagem. Se receber a visita de um cadeirante, você precisará afastar os móveis.</a:t>
            </a:r>
          </a:p>
          <a:p>
            <a:pPr algn="just" fontAlgn="base"/>
            <a:r>
              <a:rPr lang="pt-BR" sz="2200" b="1" dirty="0"/>
              <a:t>- Jantar</a:t>
            </a:r>
            <a:r>
              <a:rPr lang="pt-BR" sz="2200" dirty="0"/>
              <a:t>: a mesa quase encostada na parede libera mais espaço para a movimentação e possibilita até mesmo que um aparador ocupe a parede em frente, deixando uma largura disponível de 1,35 m. Note que entre um dos pares de cadeiras e a parede atrás dele sobram 60 cm, intervalo que proporciona conforto quando alguém se senta ou se levanta – caso as cadeiras tenham braços, aumente essa distância em 20 cm. Do lado oposto, a outra dupla de assentos está de costas para o acesso aos quartos. Por essa razão, ali deve ser deixado um caminho de 80 cm, a fim de não prejudicar a circulação mesmo quando alguém empurrar a cadeira para trás.</a:t>
            </a:r>
          </a:p>
          <a:p>
            <a:pPr algn="just" fontAlgn="base"/>
            <a:r>
              <a:rPr lang="pt-BR" sz="2200" b="1" dirty="0"/>
              <a:t>- Estar: </a:t>
            </a:r>
            <a:r>
              <a:rPr lang="pt-BR" sz="2200" dirty="0"/>
              <a:t>para incluir uma mesa de centro em salas estreitas, só abrindo mão do padrão recomendado de 60 cm livres. Entre a mesinha e o sofá, e entre ela e a poltrona, a distância mínima aceitável é de 40 cm – ainda assim, será preciso passar de lado caso alguém esteja sentado. Se o rack tiver gavetas, que se estendem por cerca de 30 cm quando abertas, você necessitará deixar um intervalo maior, de 50 cm, desse móvel até a mesa.</a:t>
            </a:r>
          </a:p>
          <a:p>
            <a:pPr algn="just" fontAlgn="base"/>
            <a:r>
              <a:rPr lang="pt-BR" sz="2200" b="1" dirty="0"/>
              <a:t>- Sofá</a:t>
            </a:r>
            <a:r>
              <a:rPr lang="pt-BR" sz="2200" dirty="0"/>
              <a:t>: entre o braço do estofado e a parede vizinha devem restar 10 cm, respiro suficiente para abrigar a cortina. A mesinha lateral também fica afastada alguns centímetros.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857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-747464"/>
            <a:ext cx="8424936" cy="1450757"/>
          </a:xfrm>
        </p:spPr>
        <p:txBody>
          <a:bodyPr>
            <a:normAutofit/>
          </a:bodyPr>
          <a:lstStyle/>
          <a:p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Cozinha</a:t>
            </a:r>
            <a:r>
              <a:rPr lang="pt-BR" sz="3200" b="1" dirty="0"/>
              <a:t>: a área de trabalho determina os intervalos</a:t>
            </a:r>
            <a:endParaRPr lang="pt-BR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7"/>
            <a:ext cx="6753731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91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476672"/>
            <a:ext cx="8496944" cy="6048672"/>
          </a:xfrm>
        </p:spPr>
        <p:txBody>
          <a:bodyPr>
            <a:normAutofit/>
          </a:bodyPr>
          <a:lstStyle/>
          <a:p>
            <a:pPr algn="just" fontAlgn="base"/>
            <a:r>
              <a:rPr lang="pt-BR" b="1" dirty="0"/>
              <a:t>- Circulação:</a:t>
            </a:r>
            <a:r>
              <a:rPr lang="pt-BR" dirty="0"/>
              <a:t> estabeleça um corredor de 1 m de largura sem barreiras. A distância supera a de outros cômodos para garantir a mobilidade de duas pessoas – enquanto uma usa a bancada, a pia ou o fogão, a outra transita com segurança, já que muitas vezes é necessário carregar louças e pratos quentes.</a:t>
            </a:r>
          </a:p>
          <a:p>
            <a:pPr algn="just" fontAlgn="base"/>
            <a:r>
              <a:rPr lang="pt-BR" b="1" dirty="0" smtClean="0"/>
              <a:t>-Portas</a:t>
            </a:r>
            <a:r>
              <a:rPr lang="pt-BR" b="1" dirty="0"/>
              <a:t>: </a:t>
            </a:r>
            <a:r>
              <a:rPr lang="pt-BR" dirty="0"/>
              <a:t>por causa dos eletrodomésticos, as aberturas nesse ambiente costumam medir 80 cm. Nesta planta, a porta de entrada e a da geladeira não podem ser movimentadas ao mesmo tempo. Na prática, isso não costuma ser um problema pois, no dia a dia, é comum que a cozinha permaneça aberta, com a  porta encostada na parede lateral. Se preferir, adote um modelo de correr, como foi feito no acesso à lavanderia, junto do fogão.</a:t>
            </a:r>
          </a:p>
          <a:p>
            <a:pPr algn="just" fontAlgn="base"/>
            <a:r>
              <a:rPr lang="pt-BR" b="1" dirty="0"/>
              <a:t>-Eletrodomésticos: </a:t>
            </a:r>
            <a:r>
              <a:rPr lang="pt-BR" dirty="0"/>
              <a:t>tenha atenção redobrada às posições da geladeira e do fogão. Como esses equipamentos geram calor, que precisa ser dissipado, não podem ficar encostados nas paredes nem nos móveis adjacentes. O manual técnico de cada produto informa os distanciamentos específicos, mas, de modo geral, o vão sugerido por nossos consultores é a partir de 10 cm de cada lado.</a:t>
            </a:r>
          </a:p>
          <a:p>
            <a:pPr algn="just" fontAlgn="base"/>
            <a:r>
              <a:rPr lang="pt-BR" b="1" dirty="0"/>
              <a:t>- Fogão:</a:t>
            </a:r>
            <a:r>
              <a:rPr lang="pt-BR" dirty="0"/>
              <a:t> quando o forno está aberto, é importante que restem livres 65 cm ou mais para que se consiga agachar, tirar o recipiente do interior e levantar sem o risco de esbarrões.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130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-819472"/>
            <a:ext cx="7543800" cy="1450757"/>
          </a:xfrm>
        </p:spPr>
        <p:txBody>
          <a:bodyPr>
            <a:normAutofit/>
          </a:bodyPr>
          <a:lstStyle/>
          <a:p>
            <a:r>
              <a:rPr lang="pt-BR" sz="3200" b="1" dirty="0"/>
              <a:t>O 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quarto</a:t>
            </a:r>
            <a:r>
              <a:rPr lang="pt-BR" sz="3200" b="1" dirty="0"/>
              <a:t> pede corredores de 60 cm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900" y="588995"/>
            <a:ext cx="9208900" cy="572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23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22960" y="1845734"/>
            <a:ext cx="7543800" cy="2951418"/>
          </a:xfrm>
        </p:spPr>
        <p:txBody>
          <a:bodyPr/>
          <a:lstStyle/>
          <a:p>
            <a:pPr fontAlgn="base"/>
            <a:r>
              <a:rPr lang="pt-BR" b="1" dirty="0"/>
              <a:t>- Cama</a:t>
            </a:r>
            <a:r>
              <a:rPr lang="pt-BR" dirty="0"/>
              <a:t>: nas duas laterais, preserve a passagem mínima de 60 cm. Em uma planta como esta, essa largura possibilita que o morador se sente para calçar os sapatos e ainda admite dois criados-mudos, com folga entre o colchão e a parede.</a:t>
            </a:r>
          </a:p>
          <a:p>
            <a:pPr fontAlgn="base"/>
            <a:r>
              <a:rPr lang="pt-BR" b="1" dirty="0"/>
              <a:t>-  Guarda-roupa</a:t>
            </a:r>
            <a:r>
              <a:rPr lang="pt-BR" dirty="0"/>
              <a:t>: mantenha também 60 cm desimpedidos à frente dele. Cada folha de um armário de três portas pede cerca de 45 cm quando aberta, e as gavetas podem chegar a 40 cm. Se optar por um modelo com profundidade maior, ele deve contar com portas de correr.</a:t>
            </a:r>
          </a:p>
          <a:p>
            <a:pPr fontAlgn="base"/>
            <a:r>
              <a:rPr lang="pt-BR" dirty="0"/>
              <a:t>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65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0100" y="-603448"/>
            <a:ext cx="7543800" cy="1450757"/>
          </a:xfrm>
        </p:spPr>
        <p:txBody>
          <a:bodyPr>
            <a:normAutofit/>
          </a:bodyPr>
          <a:lstStyle/>
          <a:p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Banheiro</a:t>
            </a:r>
            <a:r>
              <a:rPr lang="pt-BR" sz="3200" b="1" dirty="0"/>
              <a:t> pequenino, porém funcional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42" y="1210161"/>
            <a:ext cx="8403716" cy="4437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64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165</Words>
  <Application>Microsoft Office PowerPoint</Application>
  <PresentationFormat>Apresentação na tela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Retrospectiva</vt:lpstr>
      <vt:lpstr>Metragens Mínimas  Ambientação/ Circulação</vt:lpstr>
      <vt:lpstr>As metragens mínimas para sala, quarto, cozinha e banheiro</vt:lpstr>
      <vt:lpstr>Disposição eficiente nas salas de estar e jantar</vt:lpstr>
      <vt:lpstr>Apresentação do PowerPoint</vt:lpstr>
      <vt:lpstr>Cozinha: a área de trabalho determina os intervalos</vt:lpstr>
      <vt:lpstr>Apresentação do PowerPoint</vt:lpstr>
      <vt:lpstr>O quarto pede corredores de 60 cm</vt:lpstr>
      <vt:lpstr>Apresentação do PowerPoint</vt:lpstr>
      <vt:lpstr>Banheiro pequenino, porém funcional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de Interiores  Ambientação</dc:title>
  <dc:creator>Gisele_NB</dc:creator>
  <cp:lastModifiedBy>Gisele</cp:lastModifiedBy>
  <cp:revision>19</cp:revision>
  <dcterms:created xsi:type="dcterms:W3CDTF">2015-03-30T14:41:02Z</dcterms:created>
  <dcterms:modified xsi:type="dcterms:W3CDTF">2016-08-26T23:17:57Z</dcterms:modified>
</cp:coreProperties>
</file>