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3" r:id="rId3"/>
    <p:sldId id="274" r:id="rId4"/>
    <p:sldId id="275" r:id="rId5"/>
    <p:sldId id="276" r:id="rId6"/>
    <p:sldId id="277" r:id="rId7"/>
    <p:sldId id="278" r:id="rId8"/>
    <p:sldId id="269" r:id="rId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3669FC15-2D86-42F2-9276-C6EAAFA25F17}" type="datetimeFigureOut">
              <a:rPr lang="pt-BR" smtClean="0"/>
              <a:pPr/>
              <a:t>11/10/2016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1EB6EC8-DD9C-4720-9368-F877C46EE2F8}"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669FC15-2D86-42F2-9276-C6EAAFA25F17}" type="datetimeFigureOut">
              <a:rPr lang="pt-BR" smtClean="0"/>
              <a:pPr/>
              <a:t>11/10/2016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1EB6EC8-DD9C-4720-9368-F877C46EE2F8}"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669FC15-2D86-42F2-9276-C6EAAFA25F17}" type="datetimeFigureOut">
              <a:rPr lang="pt-BR" smtClean="0"/>
              <a:pPr/>
              <a:t>11/10/2016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1EB6EC8-DD9C-4720-9368-F877C46EE2F8}"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669FC15-2D86-42F2-9276-C6EAAFA25F17}" type="datetimeFigureOut">
              <a:rPr lang="pt-BR" smtClean="0"/>
              <a:pPr/>
              <a:t>11/10/2016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1EB6EC8-DD9C-4720-9368-F877C46EE2F8}"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3669FC15-2D86-42F2-9276-C6EAAFA25F17}" type="datetimeFigureOut">
              <a:rPr lang="pt-BR" smtClean="0"/>
              <a:pPr/>
              <a:t>11/10/2016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1EB6EC8-DD9C-4720-9368-F877C46EE2F8}"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3669FC15-2D86-42F2-9276-C6EAAFA25F17}" type="datetimeFigureOut">
              <a:rPr lang="pt-BR" smtClean="0"/>
              <a:pPr/>
              <a:t>11/10/2016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1EB6EC8-DD9C-4720-9368-F877C46EE2F8}"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3669FC15-2D86-42F2-9276-C6EAAFA25F17}" type="datetimeFigureOut">
              <a:rPr lang="pt-BR" smtClean="0"/>
              <a:pPr/>
              <a:t>11/10/2016</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71EB6EC8-DD9C-4720-9368-F877C46EE2F8}"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3669FC15-2D86-42F2-9276-C6EAAFA25F17}" type="datetimeFigureOut">
              <a:rPr lang="pt-BR" smtClean="0"/>
              <a:pPr/>
              <a:t>11/10/2016</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71EB6EC8-DD9C-4720-9368-F877C46EE2F8}"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3669FC15-2D86-42F2-9276-C6EAAFA25F17}" type="datetimeFigureOut">
              <a:rPr lang="pt-BR" smtClean="0"/>
              <a:pPr/>
              <a:t>11/10/2016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1EB6EC8-DD9C-4720-9368-F877C46EE2F8}"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3669FC15-2D86-42F2-9276-C6EAAFA25F17}" type="datetimeFigureOut">
              <a:rPr lang="pt-BR" smtClean="0"/>
              <a:pPr/>
              <a:t>11/10/2016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1EB6EC8-DD9C-4720-9368-F877C46EE2F8}"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3669FC15-2D86-42F2-9276-C6EAAFA25F17}" type="datetimeFigureOut">
              <a:rPr lang="pt-BR" smtClean="0"/>
              <a:pPr/>
              <a:t>11/10/2016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1EB6EC8-DD9C-4720-9368-F877C46EE2F8}"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69FC15-2D86-42F2-9276-C6EAAFA25F17}" type="datetimeFigureOut">
              <a:rPr lang="pt-BR" smtClean="0"/>
              <a:pPr/>
              <a:t>11/10/2016</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EB6EC8-DD9C-4720-9368-F877C46EE2F8}"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95536" y="-171400"/>
            <a:ext cx="8352928" cy="4893647"/>
          </a:xfrm>
          <a:prstGeom prst="rect">
            <a:avLst/>
          </a:prstGeom>
        </p:spPr>
        <p:txBody>
          <a:bodyPr wrap="square">
            <a:spAutoFit/>
          </a:bodyPr>
          <a:lstStyle/>
          <a:p>
            <a:endParaRPr lang="pt-BR" sz="2400" b="1" dirty="0">
              <a:solidFill>
                <a:srgbClr val="C00000"/>
              </a:solidFill>
            </a:endParaRPr>
          </a:p>
          <a:p>
            <a:r>
              <a:rPr lang="pt-BR" sz="2400" b="1" dirty="0" smtClean="0">
                <a:solidFill>
                  <a:srgbClr val="C00000"/>
                </a:solidFill>
              </a:rPr>
              <a:t>TERRAPLENAGEM </a:t>
            </a:r>
          </a:p>
          <a:p>
            <a:endParaRPr lang="pt-BR" sz="2000" dirty="0" smtClean="0"/>
          </a:p>
          <a:p>
            <a:r>
              <a:rPr lang="pt-BR" sz="2400" dirty="0" smtClean="0"/>
              <a:t>•</a:t>
            </a:r>
            <a:r>
              <a:rPr lang="pt-BR" sz="2400" b="1" dirty="0" smtClean="0"/>
              <a:t>Terraplenagem</a:t>
            </a:r>
            <a:r>
              <a:rPr lang="pt-BR" sz="2400" dirty="0" smtClean="0"/>
              <a:t> - é qualquer serviço que se faça em um terreno que modifique sua conformação natural, seja por enchimento (aterro) ou por escavação (corte). </a:t>
            </a:r>
          </a:p>
          <a:p>
            <a:endParaRPr lang="pt-BR" sz="2400" dirty="0" smtClean="0"/>
          </a:p>
          <a:p>
            <a:r>
              <a:rPr lang="pt-BR" sz="2400" dirty="0" smtClean="0"/>
              <a:t>•</a:t>
            </a:r>
            <a:r>
              <a:rPr lang="pt-BR" sz="2400" b="1" dirty="0" smtClean="0"/>
              <a:t>Talude</a:t>
            </a:r>
            <a:r>
              <a:rPr lang="pt-BR" sz="2400" dirty="0" smtClean="0"/>
              <a:t> – É a superfície de um terreno proveniente de um movimento de terra (seja aterro ou corte). </a:t>
            </a:r>
          </a:p>
          <a:p>
            <a:endParaRPr lang="pt-BR" sz="2400" dirty="0" smtClean="0"/>
          </a:p>
          <a:p>
            <a:r>
              <a:rPr lang="pt-BR" sz="2400" dirty="0" smtClean="0"/>
              <a:t>•</a:t>
            </a:r>
            <a:r>
              <a:rPr lang="pt-BR" sz="2400" b="1" dirty="0" smtClean="0"/>
              <a:t>Plataforma</a:t>
            </a:r>
            <a:r>
              <a:rPr lang="pt-BR" sz="2400" dirty="0" smtClean="0"/>
              <a:t> – é o local onde se deseja implantar o projeto de arquitetura ou de engenharia. </a:t>
            </a:r>
          </a:p>
          <a:p>
            <a:endParaRPr lang="pt-BR" sz="2400" b="1" dirty="0">
              <a:solidFill>
                <a:srgbClr val="C00000"/>
              </a:solidFill>
            </a:endParaRPr>
          </a:p>
        </p:txBody>
      </p:sp>
      <p:pic>
        <p:nvPicPr>
          <p:cNvPr id="7170" name="Picture 2" descr="https://encrypted-tbn0.gstatic.com/images?q=tbn:ANd9GcTmxPfHqpwM4II6-O4xPOreV-vslDuvhoqxvd3wdGOKHpyOoPm4"/>
          <p:cNvPicPr>
            <a:picLocks noChangeAspect="1" noChangeArrowheads="1"/>
          </p:cNvPicPr>
          <p:nvPr/>
        </p:nvPicPr>
        <p:blipFill>
          <a:blip r:embed="rId2" cstate="print"/>
          <a:srcRect/>
          <a:stretch>
            <a:fillRect/>
          </a:stretch>
        </p:blipFill>
        <p:spPr bwMode="auto">
          <a:xfrm>
            <a:off x="1475656" y="4482896"/>
            <a:ext cx="6444208" cy="2375103"/>
          </a:xfrm>
          <a:prstGeom prst="rect">
            <a:avLst/>
          </a:prstGeom>
          <a:noFill/>
        </p:spPr>
      </p:pic>
    </p:spTree>
    <p:extLst>
      <p:ext uri="{BB962C8B-B14F-4D97-AF65-F5344CB8AC3E}">
        <p14:creationId xmlns:p14="http://schemas.microsoft.com/office/powerpoint/2010/main" val="2597907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763688" y="4509120"/>
            <a:ext cx="5472608" cy="100811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Retângulo 1"/>
          <p:cNvSpPr/>
          <p:nvPr/>
        </p:nvSpPr>
        <p:spPr>
          <a:xfrm>
            <a:off x="323528" y="0"/>
            <a:ext cx="8352928" cy="5693866"/>
          </a:xfrm>
          <a:prstGeom prst="rect">
            <a:avLst/>
          </a:prstGeom>
        </p:spPr>
        <p:txBody>
          <a:bodyPr wrap="square">
            <a:spAutoFit/>
          </a:bodyPr>
          <a:lstStyle/>
          <a:p>
            <a:endParaRPr lang="pt-BR" sz="2400" b="1" dirty="0">
              <a:solidFill>
                <a:srgbClr val="C00000"/>
              </a:solidFill>
            </a:endParaRPr>
          </a:p>
          <a:p>
            <a:r>
              <a:rPr lang="pt-BR" sz="2400" b="1" dirty="0" smtClean="0">
                <a:solidFill>
                  <a:srgbClr val="C00000"/>
                </a:solidFill>
              </a:rPr>
              <a:t>DECLIVE DE UM TALUDE </a:t>
            </a:r>
          </a:p>
          <a:p>
            <a:endParaRPr lang="pt-BR" sz="2400" b="1" dirty="0" smtClean="0">
              <a:solidFill>
                <a:srgbClr val="C00000"/>
              </a:solidFill>
            </a:endParaRPr>
          </a:p>
          <a:p>
            <a:r>
              <a:rPr lang="pt-BR" sz="2400" dirty="0" smtClean="0"/>
              <a:t>1.É a declividade da linha de maior declive do talude, ou seja, é o ângulo formado pelo talude e a horizontal do terreno; </a:t>
            </a:r>
          </a:p>
          <a:p>
            <a:endParaRPr lang="pt-BR" sz="2400" dirty="0" smtClean="0"/>
          </a:p>
          <a:p>
            <a:r>
              <a:rPr lang="pt-BR" sz="2400" dirty="0" smtClean="0"/>
              <a:t>2.É a relação entre a diferença de cota entre dois pontos de uma de suas retas de maior declive e a projeção do segmento definido pelos referidos pontos; </a:t>
            </a:r>
          </a:p>
          <a:p>
            <a:endParaRPr lang="pt-BR" sz="2400" dirty="0" smtClean="0"/>
          </a:p>
          <a:p>
            <a:r>
              <a:rPr lang="pt-BR" sz="2400" dirty="0" smtClean="0"/>
              <a:t>3.É a tangente trigonométrica de sua inclinação. </a:t>
            </a:r>
          </a:p>
          <a:p>
            <a:endParaRPr lang="pt-BR" sz="2400" dirty="0" smtClean="0"/>
          </a:p>
          <a:p>
            <a:endParaRPr lang="pt-BR" sz="2400" dirty="0" smtClean="0"/>
          </a:p>
          <a:p>
            <a:pPr algn="ctr"/>
            <a:r>
              <a:rPr lang="en-US" sz="2800" b="1" dirty="0" err="1" smtClean="0"/>
              <a:t>Tg</a:t>
            </a:r>
            <a:r>
              <a:rPr lang="en-US" sz="2800" b="1" dirty="0" smtClean="0"/>
              <a:t> = (cat. op.)/(cat. adj.) = A/B = </a:t>
            </a:r>
            <a:r>
              <a:rPr lang="en-US" sz="2800" b="1" dirty="0" err="1" smtClean="0"/>
              <a:t>i</a:t>
            </a:r>
            <a:r>
              <a:rPr lang="en-US" sz="2800" b="1" dirty="0" smtClean="0"/>
              <a:t> </a:t>
            </a:r>
            <a:endParaRPr lang="pt-BR" sz="2800" b="1" dirty="0" smtClean="0"/>
          </a:p>
          <a:p>
            <a:endParaRPr lang="pt-BR" sz="2400" b="1" dirty="0">
              <a:solidFill>
                <a:srgbClr val="C00000"/>
              </a:solidFill>
            </a:endParaRPr>
          </a:p>
        </p:txBody>
      </p:sp>
    </p:spTree>
    <p:extLst>
      <p:ext uri="{BB962C8B-B14F-4D97-AF65-F5344CB8AC3E}">
        <p14:creationId xmlns:p14="http://schemas.microsoft.com/office/powerpoint/2010/main" val="31631353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179512" y="0"/>
            <a:ext cx="8820472" cy="4339650"/>
          </a:xfrm>
          <a:prstGeom prst="rect">
            <a:avLst/>
          </a:prstGeom>
        </p:spPr>
        <p:txBody>
          <a:bodyPr wrap="square">
            <a:spAutoFit/>
          </a:bodyPr>
          <a:lstStyle/>
          <a:p>
            <a:endParaRPr lang="pt-BR" sz="2200" b="1" dirty="0">
              <a:solidFill>
                <a:srgbClr val="C00000"/>
              </a:solidFill>
            </a:endParaRPr>
          </a:p>
          <a:p>
            <a:r>
              <a:rPr lang="pt-BR" sz="2200" dirty="0" smtClean="0"/>
              <a:t>O </a:t>
            </a:r>
            <a:r>
              <a:rPr lang="pt-BR" sz="2400" dirty="0" smtClean="0"/>
              <a:t>declive dos taludes e definido em função da altura do corte e da natureza do material. Os valores mais usados são:</a:t>
            </a:r>
          </a:p>
          <a:p>
            <a:endParaRPr lang="pt-BR" sz="2400" dirty="0" smtClean="0"/>
          </a:p>
          <a:p>
            <a:r>
              <a:rPr lang="pt-BR" sz="2200" b="1" dirty="0" smtClean="0"/>
              <a:t>1.Terreno com possibilidade de desmoronamento (material mole) = 1/1;</a:t>
            </a:r>
          </a:p>
          <a:p>
            <a:endParaRPr lang="pt-BR" sz="2200" b="1" dirty="0" smtClean="0"/>
          </a:p>
          <a:p>
            <a:r>
              <a:rPr lang="pt-BR" sz="2200" b="1" dirty="0" smtClean="0"/>
              <a:t>2.Terreno sem possibilidade de desmoronamento (material duro) =3/2;</a:t>
            </a:r>
          </a:p>
          <a:p>
            <a:endParaRPr lang="pt-BR" sz="2200" b="1" dirty="0" smtClean="0"/>
          </a:p>
          <a:p>
            <a:r>
              <a:rPr lang="pt-BR" sz="2200" b="1" dirty="0" smtClean="0"/>
              <a:t>3.Rocha = infinito (talude vertical).</a:t>
            </a:r>
          </a:p>
          <a:p>
            <a:endParaRPr lang="pt-BR" sz="2400" dirty="0" smtClean="0"/>
          </a:p>
          <a:p>
            <a:r>
              <a:rPr lang="pt-BR" sz="2400" b="1" dirty="0" smtClean="0"/>
              <a:t>OBSERVAÇÃO:</a:t>
            </a:r>
          </a:p>
          <a:p>
            <a:r>
              <a:rPr lang="pt-BR" sz="2400" dirty="0" smtClean="0"/>
              <a:t>A declividade de um talude também pode ser dada em porcentagem.</a:t>
            </a:r>
            <a:endParaRPr lang="pt-BR" sz="2200" b="1" dirty="0">
              <a:solidFill>
                <a:srgbClr val="C00000"/>
              </a:solidFill>
            </a:endParaRPr>
          </a:p>
        </p:txBody>
      </p:sp>
    </p:spTree>
    <p:extLst>
      <p:ext uri="{BB962C8B-B14F-4D97-AF65-F5344CB8AC3E}">
        <p14:creationId xmlns:p14="http://schemas.microsoft.com/office/powerpoint/2010/main" val="15420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539552" y="-243408"/>
            <a:ext cx="8136904" cy="2185214"/>
          </a:xfrm>
          <a:prstGeom prst="rect">
            <a:avLst/>
          </a:prstGeom>
        </p:spPr>
        <p:txBody>
          <a:bodyPr wrap="square">
            <a:spAutoFit/>
          </a:bodyPr>
          <a:lstStyle/>
          <a:p>
            <a:endParaRPr lang="pt-BR" sz="2800" b="1" dirty="0">
              <a:solidFill>
                <a:srgbClr val="C00000"/>
              </a:solidFill>
            </a:endParaRPr>
          </a:p>
          <a:p>
            <a:r>
              <a:rPr lang="pt-BR" sz="2400" b="1" dirty="0" smtClean="0">
                <a:solidFill>
                  <a:srgbClr val="C00000"/>
                </a:solidFill>
              </a:rPr>
              <a:t>CORTE OU ESCAVAÇÃO </a:t>
            </a:r>
          </a:p>
          <a:p>
            <a:endParaRPr lang="pt-BR" sz="2800" b="1" dirty="0" smtClean="0">
              <a:solidFill>
                <a:srgbClr val="C00000"/>
              </a:solidFill>
            </a:endParaRPr>
          </a:p>
          <a:p>
            <a:r>
              <a:rPr lang="pt-BR" sz="2800" dirty="0" smtClean="0"/>
              <a:t>Ocorre quando a construção que se quer executar tem cota menor que a da superfície natural do terreno. </a:t>
            </a:r>
            <a:endParaRPr lang="pt-BR" sz="2800" b="1" dirty="0">
              <a:solidFill>
                <a:srgbClr val="C00000"/>
              </a:solidFill>
            </a:endParaRPr>
          </a:p>
        </p:txBody>
      </p:sp>
      <p:pic>
        <p:nvPicPr>
          <p:cNvPr id="4097" name="Picture 1"/>
          <p:cNvPicPr>
            <a:picLocks noChangeAspect="1" noChangeArrowheads="1"/>
          </p:cNvPicPr>
          <p:nvPr/>
        </p:nvPicPr>
        <p:blipFill>
          <a:blip r:embed="rId2" cstate="print"/>
          <a:srcRect/>
          <a:stretch>
            <a:fillRect/>
          </a:stretch>
        </p:blipFill>
        <p:spPr bwMode="auto">
          <a:xfrm>
            <a:off x="539552" y="1916832"/>
            <a:ext cx="8172400" cy="3217705"/>
          </a:xfrm>
          <a:prstGeom prst="rect">
            <a:avLst/>
          </a:prstGeom>
          <a:noFill/>
          <a:ln w="9525">
            <a:noFill/>
            <a:miter lim="800000"/>
            <a:headEnd/>
            <a:tailEnd/>
          </a:ln>
        </p:spPr>
      </p:pic>
      <p:sp>
        <p:nvSpPr>
          <p:cNvPr id="8" name="Retângulo 7"/>
          <p:cNvSpPr/>
          <p:nvPr/>
        </p:nvSpPr>
        <p:spPr>
          <a:xfrm>
            <a:off x="395536" y="4964975"/>
            <a:ext cx="8424936" cy="1631216"/>
          </a:xfrm>
          <a:prstGeom prst="rect">
            <a:avLst/>
          </a:prstGeom>
        </p:spPr>
        <p:txBody>
          <a:bodyPr wrap="square">
            <a:spAutoFit/>
          </a:bodyPr>
          <a:lstStyle/>
          <a:p>
            <a:endParaRPr lang="pt-BR" sz="2000" dirty="0" smtClean="0"/>
          </a:p>
          <a:p>
            <a:r>
              <a:rPr lang="pt-BR" sz="2000" dirty="0" smtClean="0"/>
              <a:t>Depois de desenhada uma seção em corte, obtém-se duas cristas de corte. Consequentemente, ficam determinadas, em planta, duas linhas que são os lugares geométricos das cristas de corte. Essas linhas são chamadas “linhas das cristas de cortes”, ou simplesmente, “linhas de corte”. </a:t>
            </a:r>
            <a:endParaRPr lang="pt-BR" sz="2000" dirty="0"/>
          </a:p>
        </p:txBody>
      </p:sp>
    </p:spTree>
    <p:extLst>
      <p:ext uri="{BB962C8B-B14F-4D97-AF65-F5344CB8AC3E}">
        <p14:creationId xmlns:p14="http://schemas.microsoft.com/office/powerpoint/2010/main" val="2255279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395536" y="-99392"/>
            <a:ext cx="8424936" cy="6370975"/>
          </a:xfrm>
          <a:prstGeom prst="rect">
            <a:avLst/>
          </a:prstGeom>
        </p:spPr>
        <p:txBody>
          <a:bodyPr wrap="square">
            <a:spAutoFit/>
          </a:bodyPr>
          <a:lstStyle/>
          <a:p>
            <a:endParaRPr lang="pt-BR" sz="2400" b="1" dirty="0" smtClean="0">
              <a:solidFill>
                <a:srgbClr val="C00000"/>
              </a:solidFill>
            </a:endParaRPr>
          </a:p>
          <a:p>
            <a:r>
              <a:rPr lang="pt-BR" sz="2400" b="1" dirty="0" smtClean="0">
                <a:solidFill>
                  <a:srgbClr val="C00000"/>
                </a:solidFill>
              </a:rPr>
              <a:t>ATERRO OU ENCHIMENTO</a:t>
            </a:r>
          </a:p>
          <a:p>
            <a:endParaRPr lang="pt-BR" sz="2400" dirty="0" smtClean="0"/>
          </a:p>
          <a:p>
            <a:r>
              <a:rPr lang="pt-BR" sz="2400" b="1" dirty="0" smtClean="0"/>
              <a:t>Aterro é o enchimento feito no terreno quando a construção que se quer executar tem cota maior que a superfície natural do terreno.</a:t>
            </a:r>
          </a:p>
          <a:p>
            <a:endParaRPr lang="pt-BR" sz="2400" b="1" dirty="0" smtClean="0"/>
          </a:p>
          <a:p>
            <a:endParaRPr lang="pt-BR" sz="2400" b="1" dirty="0" smtClean="0"/>
          </a:p>
          <a:p>
            <a:endParaRPr lang="pt-BR" sz="2400" b="1" dirty="0" smtClean="0"/>
          </a:p>
          <a:p>
            <a:endParaRPr lang="pt-BR" sz="2400" b="1" dirty="0" smtClean="0"/>
          </a:p>
          <a:p>
            <a:endParaRPr lang="pt-BR" sz="2400" b="1" dirty="0" smtClean="0"/>
          </a:p>
          <a:p>
            <a:endParaRPr lang="pt-BR" sz="2400" b="1" dirty="0" smtClean="0"/>
          </a:p>
          <a:p>
            <a:endParaRPr lang="pt-BR" sz="2400" dirty="0" smtClean="0"/>
          </a:p>
          <a:p>
            <a:endParaRPr lang="pt-BR" sz="2400" b="1" dirty="0" smtClean="0"/>
          </a:p>
          <a:p>
            <a:r>
              <a:rPr lang="pt-BR" sz="2400" b="1" dirty="0" smtClean="0"/>
              <a:t>OBSERVAÇÃO: </a:t>
            </a:r>
          </a:p>
          <a:p>
            <a:r>
              <a:rPr lang="pt-BR" sz="2400" dirty="0" smtClean="0"/>
              <a:t>Tudo que foi mencionado com relação ao corte se aplica ao aterro e às seções mistas </a:t>
            </a:r>
            <a:r>
              <a:rPr lang="pt-BR" sz="2400" b="1" dirty="0" smtClean="0"/>
              <a:t> </a:t>
            </a:r>
            <a:r>
              <a:rPr lang="pt-BR" sz="2400" b="1" dirty="0" smtClean="0">
                <a:solidFill>
                  <a:srgbClr val="C00000"/>
                </a:solidFill>
              </a:rPr>
              <a:t> </a:t>
            </a:r>
            <a:endParaRPr lang="pt-BR" sz="2400" b="1" dirty="0">
              <a:solidFill>
                <a:srgbClr val="C00000"/>
              </a:solidFill>
            </a:endParaRPr>
          </a:p>
        </p:txBody>
      </p:sp>
      <p:pic>
        <p:nvPicPr>
          <p:cNvPr id="3073" name="Picture 1"/>
          <p:cNvPicPr>
            <a:picLocks noChangeAspect="1" noChangeArrowheads="1"/>
          </p:cNvPicPr>
          <p:nvPr/>
        </p:nvPicPr>
        <p:blipFill>
          <a:blip r:embed="rId2" cstate="print"/>
          <a:srcRect l="12778" r="8098"/>
          <a:stretch>
            <a:fillRect/>
          </a:stretch>
        </p:blipFill>
        <p:spPr bwMode="auto">
          <a:xfrm>
            <a:off x="0" y="2852936"/>
            <a:ext cx="9144000" cy="1944216"/>
          </a:xfrm>
          <a:prstGeom prst="rect">
            <a:avLst/>
          </a:prstGeom>
          <a:noFill/>
          <a:ln w="9525">
            <a:noFill/>
            <a:miter lim="800000"/>
            <a:headEnd/>
            <a:tailEnd/>
          </a:ln>
        </p:spPr>
      </p:pic>
    </p:spTree>
    <p:extLst>
      <p:ext uri="{BB962C8B-B14F-4D97-AF65-F5344CB8AC3E}">
        <p14:creationId xmlns:p14="http://schemas.microsoft.com/office/powerpoint/2010/main" val="2521277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467544" y="116632"/>
            <a:ext cx="8136904" cy="1938992"/>
          </a:xfrm>
          <a:prstGeom prst="rect">
            <a:avLst/>
          </a:prstGeom>
        </p:spPr>
        <p:txBody>
          <a:bodyPr wrap="square">
            <a:spAutoFit/>
          </a:bodyPr>
          <a:lstStyle/>
          <a:p>
            <a:endParaRPr lang="pt-BR" sz="2400" b="1" dirty="0" smtClean="0">
              <a:solidFill>
                <a:srgbClr val="C00000"/>
              </a:solidFill>
            </a:endParaRPr>
          </a:p>
          <a:p>
            <a:r>
              <a:rPr lang="pt-BR" sz="2400" b="1" dirty="0" smtClean="0">
                <a:solidFill>
                  <a:srgbClr val="C00000"/>
                </a:solidFill>
              </a:rPr>
              <a:t>SEÇÃO MISTA</a:t>
            </a:r>
          </a:p>
          <a:p>
            <a:endParaRPr lang="pt-BR" sz="2400" dirty="0" smtClean="0"/>
          </a:p>
          <a:p>
            <a:r>
              <a:rPr lang="pt-BR" sz="2400" dirty="0" smtClean="0"/>
              <a:t>Uma seção mista contém uma parte em corte e outra em aterro. </a:t>
            </a:r>
            <a:r>
              <a:rPr lang="pt-BR" sz="2400" b="1" dirty="0" smtClean="0">
                <a:solidFill>
                  <a:srgbClr val="C00000"/>
                </a:solidFill>
              </a:rPr>
              <a:t> </a:t>
            </a:r>
            <a:endParaRPr lang="pt-BR" sz="2400" b="1" dirty="0">
              <a:solidFill>
                <a:srgbClr val="C00000"/>
              </a:solidFill>
            </a:endParaRPr>
          </a:p>
        </p:txBody>
      </p:sp>
      <p:pic>
        <p:nvPicPr>
          <p:cNvPr id="2050" name="Picture 2" descr="http://www.cescage.com.br/ead/adm/shared/fotos/0044de9aa73b790ff282ab530bb362ba.jpg"/>
          <p:cNvPicPr>
            <a:picLocks noChangeAspect="1" noChangeArrowheads="1"/>
          </p:cNvPicPr>
          <p:nvPr/>
        </p:nvPicPr>
        <p:blipFill>
          <a:blip r:embed="rId2" cstate="print"/>
          <a:srcRect/>
          <a:stretch>
            <a:fillRect/>
          </a:stretch>
        </p:blipFill>
        <p:spPr bwMode="auto">
          <a:xfrm>
            <a:off x="683568" y="2204864"/>
            <a:ext cx="8008422" cy="3528392"/>
          </a:xfrm>
          <a:prstGeom prst="rect">
            <a:avLst/>
          </a:prstGeom>
          <a:noFill/>
        </p:spPr>
      </p:pic>
    </p:spTree>
    <p:extLst>
      <p:ext uri="{BB962C8B-B14F-4D97-AF65-F5344CB8AC3E}">
        <p14:creationId xmlns:p14="http://schemas.microsoft.com/office/powerpoint/2010/main" val="951061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lh4.ggpht.com/_W6iQJ1fV5ws/TSSJk4hgSOI/AAAAAAAADLg/WLXlWbCu4BE/image_thumb7.png?imgmax=800"/>
          <p:cNvPicPr>
            <a:picLocks noChangeAspect="1" noChangeArrowheads="1"/>
          </p:cNvPicPr>
          <p:nvPr/>
        </p:nvPicPr>
        <p:blipFill>
          <a:blip r:embed="rId2" cstate="print"/>
          <a:srcRect r="2453" b="13028"/>
          <a:stretch>
            <a:fillRect/>
          </a:stretch>
        </p:blipFill>
        <p:spPr bwMode="auto">
          <a:xfrm>
            <a:off x="179512" y="332656"/>
            <a:ext cx="8581876" cy="5976664"/>
          </a:xfrm>
          <a:prstGeom prst="rect">
            <a:avLst/>
          </a:prstGeom>
          <a:noFill/>
        </p:spPr>
      </p:pic>
    </p:spTree>
    <p:extLst>
      <p:ext uri="{BB962C8B-B14F-4D97-AF65-F5344CB8AC3E}">
        <p14:creationId xmlns:p14="http://schemas.microsoft.com/office/powerpoint/2010/main" val="4049293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539552" y="0"/>
            <a:ext cx="8136904" cy="1815882"/>
          </a:xfrm>
          <a:prstGeom prst="rect">
            <a:avLst/>
          </a:prstGeom>
        </p:spPr>
        <p:txBody>
          <a:bodyPr wrap="square">
            <a:spAutoFit/>
          </a:bodyPr>
          <a:lstStyle/>
          <a:p>
            <a:endParaRPr lang="pt-BR" sz="2800" dirty="0">
              <a:solidFill>
                <a:schemeClr val="accent2">
                  <a:lumMod val="50000"/>
                </a:schemeClr>
              </a:solidFill>
            </a:endParaRPr>
          </a:p>
          <a:p>
            <a:r>
              <a:rPr lang="pt-BR" sz="2800" b="1" dirty="0">
                <a:solidFill>
                  <a:schemeClr val="accent2">
                    <a:lumMod val="50000"/>
                  </a:schemeClr>
                </a:solidFill>
              </a:rPr>
              <a:t>Referências Bibliográficas </a:t>
            </a:r>
          </a:p>
          <a:p>
            <a:r>
              <a:rPr lang="pt-BR" sz="2800" dirty="0">
                <a:solidFill>
                  <a:schemeClr val="accent2">
                    <a:lumMod val="50000"/>
                  </a:schemeClr>
                </a:solidFill>
              </a:rPr>
              <a:t>•Costa, J. D., Superfícies Topográficas. UFPE – Departamento de Expressão Gráfica. 2005 </a:t>
            </a:r>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376</Words>
  <Application>Microsoft Office PowerPoint</Application>
  <PresentationFormat>Apresentação na tela (4:3)</PresentationFormat>
  <Paragraphs>57</Paragraphs>
  <Slides>8</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8</vt:i4>
      </vt:variant>
    </vt:vector>
  </HeadingPairs>
  <TitlesOfParts>
    <vt:vector size="11" baseType="lpstr">
      <vt:lpstr>Arial</vt:lpstr>
      <vt:lpstr>Calibri</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Auta</dc:creator>
  <cp:lastModifiedBy>Groovə کτγℓع</cp:lastModifiedBy>
  <cp:revision>46</cp:revision>
  <dcterms:created xsi:type="dcterms:W3CDTF">2014-11-24T13:14:39Z</dcterms:created>
  <dcterms:modified xsi:type="dcterms:W3CDTF">2016-10-11T14:43:46Z</dcterms:modified>
</cp:coreProperties>
</file>