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0" r:id="rId24"/>
    <p:sldId id="278" r:id="rId25"/>
    <p:sldId id="279" r:id="rId26"/>
    <p:sldId id="280" r:id="rId27"/>
    <p:sldId id="289" r:id="rId28"/>
    <p:sldId id="290" r:id="rId29"/>
    <p:sldId id="281" r:id="rId30"/>
    <p:sldId id="282" r:id="rId31"/>
    <p:sldId id="301" r:id="rId32"/>
    <p:sldId id="302" r:id="rId33"/>
    <p:sldId id="291" r:id="rId34"/>
    <p:sldId id="292" r:id="rId35"/>
    <p:sldId id="303" r:id="rId36"/>
    <p:sldId id="293" r:id="rId37"/>
    <p:sldId id="294" r:id="rId38"/>
    <p:sldId id="304" r:id="rId39"/>
    <p:sldId id="283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79" d="100"/>
          <a:sy n="79" d="100"/>
        </p:scale>
        <p:origin x="-499" y="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A0DC12-15C6-47A0-8F62-AA6D1F5688B0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CA416A-3865-4DD6-88BB-B1FC5738DD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5683-80A4-4A3D-81C9-5ABF07080E60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AD9B-D823-49DA-A182-19CA8CD81D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77199-08C3-455A-A68D-3E8BEB1D208A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4186-1FF3-4F3B-A47F-14EB11BB2B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6911-F38B-47D8-B4E8-08C802070B8B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64B6-09B9-4C04-BF70-F94E13D7C0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54BB-CF91-44FA-8822-B50BEA22D40E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03C5C9-1ABD-49CA-AC41-C3E1B4BF5F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CCECE3-2F9F-405B-B894-097709A76367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47260F-6A18-42FC-BA51-0D191B5D73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3148CC-75A4-48BF-9DF2-B204E0E019FA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F387B6-FB80-41C2-A02C-4ED86FBC20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6EBF-49BF-4740-9C31-FEBE0F693C0E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35C2-AE9C-4CA4-85A8-A9FCFFDA7F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EE9E8-C519-4ED5-82B3-741DDD0B0D37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6C7CD3-DA11-4537-B4FE-DCCEF9D9F7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8186-1456-4E2C-A045-45C12E6B5BB0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4E88-BF39-4052-94F8-9F6BC91976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1D6D11-BB70-4328-9145-23ADE51E366A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3901A5EF-AE30-4D48-880C-C482917EB7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B6E16F-9605-4AE6-9701-B66199A66F30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4BD76-5060-4015-8695-6A6019C9A7A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2743200"/>
            <a:ext cx="6477000" cy="18288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INSTALAÇÕES </a:t>
            </a:r>
            <a:r>
              <a:rPr lang="en-US" sz="4000" dirty="0" err="1" smtClean="0"/>
              <a:t>elétricAS</a:t>
            </a:r>
            <a:endParaRPr lang="en-US" sz="4000" dirty="0"/>
          </a:p>
        </p:txBody>
      </p:sp>
      <p:sp>
        <p:nvSpPr>
          <p:cNvPr id="52226" name="Subtítu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/>
            <a:r>
              <a:rPr lang="pt-BR" dirty="0" smtClean="0"/>
              <a:t>Profa. </a:t>
            </a:r>
            <a:r>
              <a:rPr lang="pt-BR" dirty="0" smtClean="0"/>
              <a:t>GISELE CARVALHO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Tomadas de Uso Geral – TUG’s</a:t>
            </a:r>
            <a:endParaRPr lang="en-US" smtClean="0"/>
          </a:p>
        </p:txBody>
      </p:sp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72732" y="1886331"/>
            <a:ext cx="2615374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3691" y="2019909"/>
            <a:ext cx="4562475" cy="418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Circuito Elétrico</a:t>
            </a:r>
            <a:endParaRPr lang="en-US" smtClean="0"/>
          </a:p>
        </p:txBody>
      </p:sp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19476" y="1223962"/>
            <a:ext cx="5562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5175" cy="990600"/>
          </a:xfrm>
        </p:spPr>
        <p:txBody>
          <a:bodyPr/>
          <a:lstStyle/>
          <a:p>
            <a:r>
              <a:rPr lang="pt-BR" sz="3600" dirty="0" smtClean="0"/>
              <a:t>Entrada de energia, circuitos de distribuição e terminais</a:t>
            </a:r>
            <a:endParaRPr 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03" y="762000"/>
            <a:ext cx="558410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1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Medidor e Quadro de Distribuição</a:t>
            </a:r>
            <a:endParaRPr lang="en-US" smtClean="0"/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13411" y="1023476"/>
            <a:ext cx="4639339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Setores de uma Instalação Elétrica</a:t>
            </a:r>
            <a:endParaRPr lang="en-US" smtClean="0"/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30400" y="889000"/>
            <a:ext cx="52578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Setores de uma Instalação Elétrica</a:t>
            </a:r>
            <a:endParaRPr lang="en-US" smtClean="0"/>
          </a:p>
        </p:txBody>
      </p:sp>
      <p:sp>
        <p:nvSpPr>
          <p:cNvPr id="26626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8120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Tw Cen MT"/>
              </a:rPr>
              <a:t>Definições: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Tw Cen MT"/>
              </a:rPr>
              <a:t>CIRCUITO ELÉTRICO: </a:t>
            </a:r>
            <a:r>
              <a:rPr lang="pt-BR" sz="2000" dirty="0" smtClean="0">
                <a:latin typeface="Tw Cen MT"/>
              </a:rPr>
              <a:t>é o </a:t>
            </a:r>
            <a:r>
              <a:rPr lang="pt-BR" sz="2000" dirty="0">
                <a:latin typeface="Tw Cen MT"/>
              </a:rPr>
              <a:t>conjunto de equipamentos e condutores elétricos, ligados a um mesmo dispositivo de </a:t>
            </a:r>
            <a:r>
              <a:rPr lang="pt-BR" sz="2000" dirty="0" smtClean="0">
                <a:latin typeface="Tw Cen MT"/>
              </a:rPr>
              <a:t>proteção;</a:t>
            </a:r>
            <a:endParaRPr lang="pt-BR" sz="2000" dirty="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Tw Cen MT"/>
              </a:rPr>
              <a:t>CIRCUITOS </a:t>
            </a:r>
            <a:r>
              <a:rPr lang="pt-BR" sz="2000" dirty="0" smtClean="0">
                <a:latin typeface="Tw Cen MT"/>
              </a:rPr>
              <a:t>TERMINAIS: </a:t>
            </a:r>
            <a:r>
              <a:rPr lang="pt-BR" sz="2000" dirty="0">
                <a:latin typeface="Tw Cen MT"/>
              </a:rPr>
              <a:t>são os circuitos que alimentam diretamente os equipamentos de utilização (lâmpadas, aparelhos elétricos, motores) e ou tomadas de corrente de uso geral ou de uso especifico. Podem ser monofásicos, bifásicos ou trifásicos, conforme a natureza das cargas que </a:t>
            </a:r>
            <a:r>
              <a:rPr lang="pt-BR" sz="2000" dirty="0" smtClean="0">
                <a:latin typeface="Tw Cen MT"/>
              </a:rPr>
              <a:t>alimentam;</a:t>
            </a:r>
            <a:endParaRPr lang="pt-BR" sz="2000" dirty="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Tw Cen MT"/>
              </a:rPr>
              <a:t>DISPOSITIVO DE PROTEÇÃO: é um equipamento que atua automaticamente pela ação de dispositivos sensíveis, quando o circuito elétrico ao qual está conectado é submetido a determinadas condições anormais, evitando ou limitando danos a um sistema ou equipamento (disjuntores termomagnéticos, os disjuntores diferenciais e os fusíveis</a:t>
            </a:r>
            <a:r>
              <a:rPr lang="pt-BR" sz="2000" dirty="0" smtClean="0">
                <a:latin typeface="Tw Cen MT"/>
              </a:rPr>
              <a:t>);</a:t>
            </a:r>
            <a:endParaRPr lang="pt-BR" sz="2000" dirty="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Tw Cen MT"/>
              </a:rPr>
              <a:t>QUADRO DE DISTRIBUIÇÃO: destina-se a abrigar um ou mais dispositivos de proteção e/ou de manobra e a conexão de condutores elétricos interligados aos mesmos, com o fim de distribuir a energia elétrica aos diversos </a:t>
            </a:r>
            <a:r>
              <a:rPr lang="pt-BR" sz="2000" dirty="0" smtClean="0">
                <a:latin typeface="Tw Cen MT"/>
              </a:rPr>
              <a:t>circuitos.</a:t>
            </a:r>
            <a:endParaRPr lang="pt-BR" sz="2000" dirty="0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Quadros de distribuição terminais</a:t>
            </a:r>
            <a:endParaRPr lang="en-US" smtClean="0"/>
          </a:p>
        </p:txBody>
      </p:sp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5318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6858000" y="1676400"/>
            <a:ext cx="187166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w Cen MT"/>
            </a:endParaRPr>
          </a:p>
          <a:p>
            <a:r>
              <a:rPr lang="pt-BR" sz="2000">
                <a:latin typeface="Tw Cen MT"/>
              </a:rPr>
              <a:t>Quadro de distribuição é o centro de distribuição de toda a instalação elétrica de uma residência.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250825" y="6100763"/>
            <a:ext cx="73453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w Cen MT"/>
            </a:endParaRPr>
          </a:p>
          <a:p>
            <a:r>
              <a:rPr lang="pt-BR" sz="2000">
                <a:latin typeface="Tw Cen MT"/>
              </a:rPr>
              <a:t>Quadro de distribuição (ELEKTRO, PIRELLI,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95576" y="952424"/>
            <a:ext cx="449564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65175" y="381000"/>
            <a:ext cx="8153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Circuitos Terminais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Circuitos Terminais</a:t>
            </a:r>
            <a:endParaRPr lang="en-US" smtClean="0"/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400800" cy="46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Circuitos Terminais</a:t>
            </a:r>
            <a:endParaRPr lang="en-US" smtClean="0"/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5341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381000"/>
            <a:ext cx="7477125" cy="75406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Locação dos Pontos Elétricos </a:t>
            </a:r>
          </a:p>
        </p:txBody>
      </p:sp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3866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Recomendações</a:t>
            </a:r>
            <a:r>
              <a:rPr lang="pt-BR" sz="2000" dirty="0" smtClean="0">
                <a:latin typeface="Calibri" pitchFamily="34" charset="0"/>
              </a:rPr>
              <a:t>: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 smtClean="0">
                <a:latin typeface="Calibri" pitchFamily="34" charset="0"/>
              </a:rPr>
              <a:t>Usar a simbologia apropriada para cada ponto de utilização;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 smtClean="0">
                <a:latin typeface="Calibri" pitchFamily="34" charset="0"/>
              </a:rPr>
              <a:t>Fazer </a:t>
            </a:r>
            <a:r>
              <a:rPr lang="pt-BR" sz="2000" dirty="0">
                <a:latin typeface="Calibri" pitchFamily="34" charset="0"/>
              </a:rPr>
              <a:t>o desenho </a:t>
            </a:r>
            <a:r>
              <a:rPr lang="pt-BR" sz="2000" dirty="0" smtClean="0">
                <a:latin typeface="Calibri" pitchFamily="34" charset="0"/>
              </a:rPr>
              <a:t>utilizando </a:t>
            </a:r>
            <a:r>
              <a:rPr lang="pt-BR" sz="2000" dirty="0">
                <a:latin typeface="Calibri" pitchFamily="34" charset="0"/>
              </a:rPr>
              <a:t>gabarito específico para projetos de instalações </a:t>
            </a:r>
            <a:r>
              <a:rPr lang="pt-BR" sz="2000" dirty="0" smtClean="0">
                <a:latin typeface="Calibri" pitchFamily="34" charset="0"/>
              </a:rPr>
              <a:t>elétricas;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 smtClean="0">
                <a:latin typeface="Calibri" pitchFamily="34" charset="0"/>
              </a:rPr>
              <a:t>Informar ao </a:t>
            </a:r>
            <a:r>
              <a:rPr lang="pt-BR" sz="2000" dirty="0">
                <a:latin typeface="Calibri" pitchFamily="34" charset="0"/>
              </a:rPr>
              <a:t>lado de cada ponto a sua respectiva potência</a:t>
            </a:r>
            <a:r>
              <a:rPr lang="pt-BR" sz="2000" dirty="0" smtClean="0">
                <a:latin typeface="Calibri" pitchFamily="34" charset="0"/>
              </a:rPr>
              <a:t>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Observar o projeto arquitetônico, o projeto estrutural e os demais projetos de utilidades do edifício, evitando locar pontos elétricos sobre elementos estruturais (pilares ou vigas de concreto) ou em interferência com outras </a:t>
            </a:r>
            <a:r>
              <a:rPr lang="pt-BR" sz="2000" dirty="0" smtClean="0">
                <a:latin typeface="Calibri" pitchFamily="34" charset="0"/>
              </a:rPr>
              <a:t>instalações;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pt-BR" sz="2400" dirty="0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Circuitos Terminais</a:t>
            </a:r>
            <a:endParaRPr lang="en-US" smtClean="0"/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4075" y="523875"/>
            <a:ext cx="5235575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Setores de uma Instalação Elétrica</a:t>
            </a:r>
            <a:endParaRPr lang="en-US" smtClean="0"/>
          </a:p>
        </p:txBody>
      </p:sp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8120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Definições</a:t>
            </a:r>
            <a:r>
              <a:rPr lang="pt-BR" sz="2000" dirty="0" smtClean="0">
                <a:latin typeface="Calibri" pitchFamily="34" charset="0"/>
              </a:rPr>
              <a:t>: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dirty="0">
              <a:latin typeface="Calibri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QUADROS TERMINAIS: São quadros elétricos que alimentam exclusivamente circuitos </a:t>
            </a:r>
            <a:r>
              <a:rPr lang="pt-BR" sz="2000" dirty="0" smtClean="0">
                <a:latin typeface="Calibri" pitchFamily="34" charset="0"/>
              </a:rPr>
              <a:t>terminais;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CIRCUITOS ALIMENTADORES: são os circuitos que alimentam um ou mais quadros terminais e/ou quadros de distribuição (alimentadores), podem ser monofásicos, bifásicos ou trifásicos. Partem de uma fonte de energia (rede pública, transformador ou gerador) ou de um quadro de distribuição e alimentam um ou mais </a:t>
            </a:r>
            <a:r>
              <a:rPr lang="pt-BR" sz="2000" dirty="0" smtClean="0">
                <a:latin typeface="Calibri" pitchFamily="34" charset="0"/>
              </a:rPr>
              <a:t>quadros;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QUADROS ALIMENTADORES OU QUADROS DE DISTRIBUIÇÃO: são os quadros dos quais partem um ou mais circuitos alimentadores, podendo também partir dos mesmos, circuitos terminais.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	</a:t>
            </a:r>
            <a:endParaRPr lang="en-US" smtClean="0"/>
          </a:p>
        </p:txBody>
      </p:sp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81208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pt-BR" sz="240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900">
                <a:latin typeface="Tw Cen MT"/>
              </a:rPr>
              <a:t>Deverão ser localizados, preferencialmente, no </a:t>
            </a:r>
            <a:r>
              <a:rPr lang="pt-BR" sz="2900" b="1">
                <a:latin typeface="Tw Cen MT"/>
              </a:rPr>
              <a:t>Centro de Carga </a:t>
            </a:r>
            <a:r>
              <a:rPr lang="pt-BR" sz="2900">
                <a:latin typeface="Tw Cen MT"/>
              </a:rPr>
              <a:t>da instalação, que será definido como o ponto ou região onde se concentram as maiores potências, em local de fácil acesso, objetivando funcionalidade e segurança.</a:t>
            </a:r>
          </a:p>
        </p:txBody>
      </p:sp>
      <p:sp>
        <p:nvSpPr>
          <p:cNvPr id="33795" name="Título 1"/>
          <p:cNvSpPr txBox="1">
            <a:spLocks/>
          </p:cNvSpPr>
          <p:nvPr/>
        </p:nvSpPr>
        <p:spPr bwMode="auto">
          <a:xfrm>
            <a:off x="765175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000">
                <a:latin typeface="Tw Cen MT"/>
              </a:rPr>
              <a:t>Recomendações para Localização dos Quadros Elétricos</a:t>
            </a:r>
            <a:endParaRPr lang="en-US" sz="4000"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	</a:t>
            </a:r>
            <a:endParaRPr lang="en-US" smtClean="0"/>
          </a:p>
        </p:txBody>
      </p:sp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646112" y="1524000"/>
            <a:ext cx="78120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pt-BR" sz="2400" dirty="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900" dirty="0" smtClean="0">
                <a:latin typeface="Tw Cen MT"/>
              </a:rPr>
              <a:t>Quadros terminais de residências (aptos e casas):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900" dirty="0" smtClean="0">
              <a:latin typeface="Tw Cen MT"/>
            </a:endParaRPr>
          </a:p>
          <a:p>
            <a:pPr marL="1155700" lvl="1" indent="-228600">
              <a:lnSpc>
                <a:spcPct val="100000"/>
              </a:lnSpc>
              <a:buClr>
                <a:srgbClr val="00FFFF"/>
              </a:buClr>
              <a:buSzPct val="58333"/>
              <a:buFont typeface="Arial"/>
              <a:buChar char="•"/>
              <a:tabLst>
                <a:tab pos="1155700" algn="l"/>
              </a:tabLst>
            </a:pPr>
            <a:r>
              <a:rPr lang="pt-BR" sz="2400" spc="-20" dirty="0">
                <a:latin typeface="+mj-lt"/>
                <a:cs typeface="Times New Roman"/>
              </a:rPr>
              <a:t>próxim</a:t>
            </a:r>
            <a:r>
              <a:rPr lang="pt-BR" sz="2400" spc="-15" dirty="0">
                <a:latin typeface="+mj-lt"/>
                <a:cs typeface="Times New Roman"/>
              </a:rPr>
              <a:t>o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20" dirty="0">
                <a:latin typeface="+mj-lt"/>
                <a:cs typeface="Times New Roman"/>
              </a:rPr>
              <a:t>a</a:t>
            </a:r>
            <a:r>
              <a:rPr lang="pt-BR" sz="2400" spc="-15" dirty="0">
                <a:latin typeface="+mj-lt"/>
                <a:cs typeface="Times New Roman"/>
              </a:rPr>
              <a:t>o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15" dirty="0">
                <a:latin typeface="+mj-lt"/>
                <a:cs typeface="Times New Roman"/>
              </a:rPr>
              <a:t>centro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20" dirty="0">
                <a:latin typeface="+mj-lt"/>
                <a:cs typeface="Times New Roman"/>
              </a:rPr>
              <a:t>d</a:t>
            </a:r>
            <a:r>
              <a:rPr lang="pt-BR" sz="2400" spc="-15" dirty="0">
                <a:latin typeface="+mj-lt"/>
                <a:cs typeface="Times New Roman"/>
              </a:rPr>
              <a:t>e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15" dirty="0">
                <a:latin typeface="+mj-lt"/>
                <a:cs typeface="Times New Roman"/>
              </a:rPr>
              <a:t>carga;</a:t>
            </a:r>
            <a:endParaRPr lang="pt-BR" sz="2400" dirty="0">
              <a:latin typeface="+mj-lt"/>
              <a:cs typeface="Times New Roman"/>
            </a:endParaRPr>
          </a:p>
          <a:p>
            <a:pPr lvl="1">
              <a:lnSpc>
                <a:spcPts val="1000"/>
              </a:lnSpc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lvl="1">
              <a:lnSpc>
                <a:spcPts val="1000"/>
              </a:lnSpc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lvl="1">
              <a:lnSpc>
                <a:spcPts val="1000"/>
              </a:lnSpc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lvl="1">
              <a:lnSpc>
                <a:spcPts val="1000"/>
              </a:lnSpc>
              <a:spcBef>
                <a:spcPts val="19"/>
              </a:spcBef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marL="1155700" lvl="1" indent="-228600">
              <a:lnSpc>
                <a:spcPct val="100000"/>
              </a:lnSpc>
              <a:buClr>
                <a:srgbClr val="00FFFF"/>
              </a:buClr>
              <a:buSzPct val="58333"/>
              <a:buFont typeface="Arial"/>
              <a:buChar char="•"/>
              <a:tabLst>
                <a:tab pos="1155700" algn="l"/>
              </a:tabLst>
            </a:pPr>
            <a:r>
              <a:rPr lang="pt-BR" sz="2400" spc="-20" dirty="0">
                <a:latin typeface="+mj-lt"/>
                <a:cs typeface="Times New Roman"/>
              </a:rPr>
              <a:t>em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20" dirty="0">
                <a:latin typeface="+mj-lt"/>
                <a:cs typeface="Times New Roman"/>
              </a:rPr>
              <a:t>ambient</a:t>
            </a:r>
            <a:r>
              <a:rPr lang="pt-BR" sz="2400" spc="-15" dirty="0">
                <a:latin typeface="+mj-lt"/>
                <a:cs typeface="Times New Roman"/>
              </a:rPr>
              <a:t>e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20" dirty="0">
                <a:latin typeface="+mj-lt"/>
                <a:cs typeface="Times New Roman"/>
              </a:rPr>
              <a:t>d</a:t>
            </a:r>
            <a:r>
              <a:rPr lang="pt-BR" sz="2400" spc="-15" dirty="0">
                <a:latin typeface="+mj-lt"/>
                <a:cs typeface="Times New Roman"/>
              </a:rPr>
              <a:t>e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15" dirty="0">
                <a:latin typeface="+mj-lt"/>
                <a:cs typeface="Times New Roman"/>
              </a:rPr>
              <a:t>serviço</a:t>
            </a:r>
            <a:r>
              <a:rPr lang="pt-BR" sz="2400" spc="-5" dirty="0">
                <a:latin typeface="+mj-lt"/>
                <a:cs typeface="Times New Roman"/>
              </a:rPr>
              <a:t> o</a:t>
            </a:r>
            <a:r>
              <a:rPr lang="pt-BR" sz="2400" dirty="0">
                <a:latin typeface="+mj-lt"/>
                <a:cs typeface="Times New Roman"/>
              </a:rPr>
              <a:t>u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15" dirty="0">
                <a:latin typeface="+mj-lt"/>
                <a:cs typeface="Times New Roman"/>
              </a:rPr>
              <a:t>circulação;</a:t>
            </a:r>
            <a:endParaRPr lang="pt-BR" sz="2400" dirty="0">
              <a:latin typeface="+mj-lt"/>
              <a:cs typeface="Times New Roman"/>
            </a:endParaRPr>
          </a:p>
          <a:p>
            <a:pPr lvl="1">
              <a:lnSpc>
                <a:spcPts val="1000"/>
              </a:lnSpc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lvl="1">
              <a:lnSpc>
                <a:spcPts val="1000"/>
              </a:lnSpc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lvl="1">
              <a:lnSpc>
                <a:spcPts val="1000"/>
              </a:lnSpc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lvl="1">
              <a:lnSpc>
                <a:spcPts val="1000"/>
              </a:lnSpc>
              <a:spcBef>
                <a:spcPts val="20"/>
              </a:spcBef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marL="1155700" lvl="1" indent="-228600">
              <a:lnSpc>
                <a:spcPct val="100000"/>
              </a:lnSpc>
              <a:buClr>
                <a:srgbClr val="00FFFF"/>
              </a:buClr>
              <a:buSzPct val="58333"/>
              <a:buFont typeface="Arial"/>
              <a:buChar char="•"/>
              <a:tabLst>
                <a:tab pos="1155700" algn="l"/>
              </a:tabLst>
            </a:pPr>
            <a:r>
              <a:rPr lang="pt-BR" sz="2400" spc="-20" dirty="0">
                <a:latin typeface="+mj-lt"/>
                <a:cs typeface="Times New Roman"/>
              </a:rPr>
              <a:t>em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15" dirty="0">
                <a:latin typeface="+mj-lt"/>
                <a:cs typeface="Times New Roman"/>
              </a:rPr>
              <a:t>loca</a:t>
            </a:r>
            <a:r>
              <a:rPr lang="pt-BR" sz="2400" spc="-10" dirty="0">
                <a:latin typeface="+mj-lt"/>
                <a:cs typeface="Times New Roman"/>
              </a:rPr>
              <a:t>l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20" dirty="0">
                <a:latin typeface="+mj-lt"/>
                <a:cs typeface="Times New Roman"/>
              </a:rPr>
              <a:t>d</a:t>
            </a:r>
            <a:r>
              <a:rPr lang="pt-BR" sz="2400" spc="-15" dirty="0">
                <a:latin typeface="+mj-lt"/>
                <a:cs typeface="Times New Roman"/>
              </a:rPr>
              <a:t>e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15" dirty="0">
                <a:latin typeface="+mj-lt"/>
                <a:cs typeface="Times New Roman"/>
              </a:rPr>
              <a:t>fáci</a:t>
            </a:r>
            <a:r>
              <a:rPr lang="pt-BR" sz="2400" spc="-10" dirty="0">
                <a:latin typeface="+mj-lt"/>
                <a:cs typeface="Times New Roman"/>
              </a:rPr>
              <a:t>l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15" dirty="0">
                <a:latin typeface="+mj-lt"/>
                <a:cs typeface="Times New Roman"/>
              </a:rPr>
              <a:t>acesso;</a:t>
            </a:r>
            <a:endParaRPr lang="pt-BR" sz="2400" dirty="0">
              <a:latin typeface="+mj-lt"/>
              <a:cs typeface="Times New Roman"/>
            </a:endParaRPr>
          </a:p>
          <a:p>
            <a:pPr lvl="1">
              <a:lnSpc>
                <a:spcPts val="1000"/>
              </a:lnSpc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lvl="1">
              <a:lnSpc>
                <a:spcPts val="1000"/>
              </a:lnSpc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lvl="1">
              <a:lnSpc>
                <a:spcPts val="1000"/>
              </a:lnSpc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lvl="1">
              <a:lnSpc>
                <a:spcPts val="1000"/>
              </a:lnSpc>
              <a:spcBef>
                <a:spcPts val="19"/>
              </a:spcBef>
              <a:buClr>
                <a:srgbClr val="00FFFF"/>
              </a:buClr>
              <a:buFont typeface="Arial"/>
              <a:buChar char="•"/>
            </a:pPr>
            <a:endParaRPr lang="pt-BR" sz="2400" dirty="0">
              <a:latin typeface="+mj-lt"/>
            </a:endParaRPr>
          </a:p>
          <a:p>
            <a:pPr marL="1155700" lvl="1" indent="-228600">
              <a:lnSpc>
                <a:spcPct val="100000"/>
              </a:lnSpc>
              <a:buClr>
                <a:srgbClr val="00FFFF"/>
              </a:buClr>
              <a:buSzPct val="58333"/>
              <a:buFont typeface="Arial"/>
              <a:buChar char="•"/>
              <a:tabLst>
                <a:tab pos="1155700" algn="l"/>
              </a:tabLst>
            </a:pPr>
            <a:r>
              <a:rPr lang="pt-BR" sz="2400" spc="-20" dirty="0">
                <a:latin typeface="+mj-lt"/>
                <a:cs typeface="Times New Roman"/>
              </a:rPr>
              <a:t>em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15" dirty="0">
                <a:latin typeface="+mj-lt"/>
                <a:cs typeface="Times New Roman"/>
              </a:rPr>
              <a:t>loca</a:t>
            </a:r>
            <a:r>
              <a:rPr lang="pt-BR" sz="2400" spc="-10" dirty="0">
                <a:latin typeface="+mj-lt"/>
                <a:cs typeface="Times New Roman"/>
              </a:rPr>
              <a:t>l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15" dirty="0">
                <a:latin typeface="+mj-lt"/>
                <a:cs typeface="Times New Roman"/>
              </a:rPr>
              <a:t>visíve</a:t>
            </a:r>
            <a:r>
              <a:rPr lang="pt-BR" sz="2400" spc="-10" dirty="0">
                <a:latin typeface="+mj-lt"/>
                <a:cs typeface="Times New Roman"/>
              </a:rPr>
              <a:t>l</a:t>
            </a:r>
            <a:r>
              <a:rPr lang="pt-BR" sz="2400" spc="-5" dirty="0">
                <a:latin typeface="+mj-lt"/>
                <a:cs typeface="Times New Roman"/>
              </a:rPr>
              <a:t> </a:t>
            </a:r>
            <a:r>
              <a:rPr lang="pt-BR" sz="2400" spc="-15" dirty="0">
                <a:latin typeface="+mj-lt"/>
                <a:cs typeface="Times New Roman"/>
              </a:rPr>
              <a:t>e</a:t>
            </a:r>
            <a:r>
              <a:rPr lang="pt-BR" sz="2400" spc="-5" dirty="0">
                <a:latin typeface="+mj-lt"/>
                <a:cs typeface="Times New Roman"/>
              </a:rPr>
              <a:t> seguro.</a:t>
            </a:r>
            <a:endParaRPr lang="pt-BR" sz="2400" dirty="0">
              <a:latin typeface="+mj-lt"/>
              <a:cs typeface="Times New Roman"/>
            </a:endParaRPr>
          </a:p>
          <a:p>
            <a:pPr lvl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900" dirty="0">
              <a:latin typeface="Tw Cen MT"/>
            </a:endParaRPr>
          </a:p>
        </p:txBody>
      </p:sp>
      <p:sp>
        <p:nvSpPr>
          <p:cNvPr id="33795" name="Título 1"/>
          <p:cNvSpPr txBox="1">
            <a:spLocks/>
          </p:cNvSpPr>
          <p:nvPr/>
        </p:nvSpPr>
        <p:spPr bwMode="auto">
          <a:xfrm>
            <a:off x="765175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000" dirty="0">
                <a:latin typeface="Tw Cen MT"/>
              </a:rPr>
              <a:t>Recomendações para Localização dos Quadros Elétricos</a:t>
            </a:r>
            <a:endParaRPr lang="en-US" sz="4000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6499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 txBox="1">
            <a:spLocks noChangeArrowheads="1"/>
          </p:cNvSpPr>
          <p:nvPr/>
        </p:nvSpPr>
        <p:spPr bwMode="auto">
          <a:xfrm>
            <a:off x="685800" y="2057400"/>
            <a:ext cx="78120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400" dirty="0">
                <a:latin typeface="Calibri" pitchFamily="34" charset="0"/>
              </a:rPr>
              <a:t>Quadros terminais de instalações de serviço (condomínio</a:t>
            </a:r>
            <a:r>
              <a:rPr lang="pt-BR" sz="2400" dirty="0" smtClean="0">
                <a:latin typeface="Calibri" pitchFamily="34" charset="0"/>
              </a:rPr>
              <a:t>):</a:t>
            </a:r>
            <a:endParaRPr lang="pt-BR" sz="24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devem-se prever tantos quadros terminais, quantos forem os sistemas de utilidades do edifício:</a:t>
            </a:r>
          </a:p>
          <a:p>
            <a:pPr marL="7762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QT de iluminação e tomadas do pavimento térreo, circulações e escadas;</a:t>
            </a:r>
          </a:p>
          <a:p>
            <a:pPr marL="7762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QT de iluminação e tomadas do subsolo, </a:t>
            </a:r>
          </a:p>
          <a:p>
            <a:pPr marL="7762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QT de Elevadores, </a:t>
            </a:r>
          </a:p>
          <a:p>
            <a:pPr marL="7762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QT de bombas de recalque d'água, </a:t>
            </a:r>
          </a:p>
          <a:p>
            <a:pPr marL="7762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QT da piscina e quadras esportivas, etc.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os quadros terminais devem situar-se nas proximidades das suas cargas.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localização dos quadros elétricos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Circuitos Terminais</a:t>
            </a:r>
            <a:endParaRPr lang="en-US" smtClean="0"/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6392863" y="1066800"/>
            <a:ext cx="25225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w Cen MT"/>
            </a:endParaRPr>
          </a:p>
          <a:p>
            <a:endParaRPr lang="pt-BR">
              <a:latin typeface="Tw Cen MT"/>
            </a:endParaRPr>
          </a:p>
          <a:p>
            <a:r>
              <a:rPr lang="pt-BR" sz="2000">
                <a:latin typeface="Tw Cen MT"/>
              </a:rPr>
              <a:t>Partem do quadro de distribuição</a:t>
            </a:r>
          </a:p>
          <a:p>
            <a:r>
              <a:rPr lang="pt-BR" sz="2000">
                <a:latin typeface="Tw Cen MT"/>
              </a:rPr>
              <a:t>e alimentam diretamente lâmpadas, </a:t>
            </a:r>
          </a:p>
          <a:p>
            <a:r>
              <a:rPr lang="pt-BR" sz="2000">
                <a:latin typeface="Tw Cen MT"/>
              </a:rPr>
              <a:t>tomadas de uso geral e tomadas de</a:t>
            </a:r>
          </a:p>
          <a:p>
            <a:r>
              <a:rPr lang="pt-BR" sz="2000">
                <a:latin typeface="Tw Cen MT"/>
              </a:rPr>
              <a:t>uso específico</a:t>
            </a:r>
            <a:r>
              <a:rPr lang="pt-BR">
                <a:latin typeface="Tw Cen MT"/>
              </a:rPr>
              <a:t>.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560388" y="6096000"/>
            <a:ext cx="8964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Tw Cen MT"/>
            </a:endParaRPr>
          </a:p>
          <a:p>
            <a:r>
              <a:rPr lang="pt-BR">
                <a:latin typeface="Tw Cen MT"/>
              </a:rPr>
              <a:t>Divisão de uma instalação elétrica residencial circuitos terminais (ELEKTRO; PIRELLI, 2001) 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1524000"/>
            <a:ext cx="53467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Divisão da Instalação em Circuitos Terminais</a:t>
            </a:r>
            <a:endParaRPr lang="en-US" dirty="0"/>
          </a:p>
        </p:txBody>
      </p:sp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8120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800">
                <a:latin typeface="Tw Cen MT"/>
              </a:rPr>
              <a:t>Objetivos: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>
                <a:latin typeface="Tw Cen MT"/>
              </a:rPr>
              <a:t>Limitar as conseqüências de uma falta</a:t>
            </a:r>
            <a:r>
              <a:rPr lang="pt-BR" sz="2800" b="1">
                <a:latin typeface="Tw Cen MT"/>
              </a:rPr>
              <a:t>, </a:t>
            </a:r>
            <a:r>
              <a:rPr lang="pt-BR" sz="2800">
                <a:latin typeface="Tw Cen MT"/>
              </a:rPr>
              <a:t>(falha) a qual provocará apenas o seccionamento do circuito defeituoso;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>
                <a:latin typeface="Tw Cen MT"/>
              </a:rPr>
              <a:t>Facilitar as operações, verificações, ensaios e a manutenção;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>
                <a:latin typeface="Tw Cen MT"/>
              </a:rPr>
              <a:t>Evitar os perigos que possam resultar da falha de um circuito único, como no caso de iluminação.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>
                <a:latin typeface="Tw Cen MT"/>
              </a:rPr>
              <a:t>Reduzir a interferência entre os pontos de utilização, reduzindo a queda de tensão e a corrente nominal nos circuitos. (economia).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Divisão da Instalação em Circuitos Terminais</a:t>
            </a:r>
            <a:endParaRPr lang="en-US" dirty="0"/>
          </a:p>
        </p:txBody>
      </p:sp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8120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800" dirty="0">
                <a:latin typeface="Tw Cen MT"/>
              </a:rPr>
              <a:t>Recomendações: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pt-BR" sz="2400" dirty="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 dirty="0">
                <a:latin typeface="Tw Cen MT"/>
              </a:rPr>
              <a:t>toda instalação </a:t>
            </a:r>
            <a:r>
              <a:rPr lang="pt-BR" sz="2800" b="1" dirty="0">
                <a:latin typeface="Tw Cen MT"/>
              </a:rPr>
              <a:t>deve</a:t>
            </a:r>
            <a:r>
              <a:rPr lang="pt-BR" sz="2800" dirty="0">
                <a:latin typeface="Tw Cen MT"/>
              </a:rPr>
              <a:t> ser dividida em circuitos, de forma que cada um possa ser seccionado, sem risco de realimentação inadvertida através de outro circuito;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 dirty="0">
                <a:latin typeface="Tw Cen MT"/>
              </a:rPr>
              <a:t>os circuitos terminais devem ser individualizados pela função dos equipamentos de utilização que alimentam;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800" dirty="0">
                <a:latin typeface="Tw Cen MT"/>
              </a:rPr>
              <a:t>devem ser previstos circuitos terminais distintos para iluminação e tomadas de corrente.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Divisão da Instalação em Circuitos Terminais</a:t>
            </a:r>
            <a:endParaRPr lang="en-US" dirty="0"/>
          </a:p>
        </p:txBody>
      </p:sp>
      <p:sp>
        <p:nvSpPr>
          <p:cNvPr id="39938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800" dirty="0">
                <a:latin typeface="Calibri" pitchFamily="34" charset="0"/>
              </a:rPr>
              <a:t>Recomendações</a:t>
            </a:r>
            <a:r>
              <a:rPr lang="pt-BR" sz="2800" dirty="0" smtClean="0">
                <a:latin typeface="Calibri" pitchFamily="34" charset="0"/>
              </a:rPr>
              <a:t>: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200" dirty="0">
                <a:latin typeface="Calibri" pitchFamily="34" charset="0"/>
              </a:rPr>
              <a:t>devem ser previstos circuitos independentes para as tomadas de uso geral da cozinha, copa e área de serviço;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200" dirty="0">
                <a:latin typeface="Calibri" pitchFamily="34" charset="0"/>
              </a:rPr>
              <a:t>equipamentos que absorvam corrente igual ou superior a 10A devem possuir tomada de uso específico e circuito exclusivo;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200" dirty="0">
                <a:latin typeface="Calibri" pitchFamily="34" charset="0"/>
              </a:rPr>
              <a:t>deve ser previsto um circuito exclusivo para cada tomada de uso específico;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200" dirty="0">
                <a:latin typeface="Calibri" pitchFamily="34" charset="0"/>
              </a:rPr>
              <a:t>a potência dos circuitos, com exceção de circuitos para </a:t>
            </a:r>
            <a:r>
              <a:rPr lang="pt-BR" sz="2200" dirty="0" err="1">
                <a:latin typeface="Calibri" pitchFamily="34" charset="0"/>
              </a:rPr>
              <a:t>TUE's</a:t>
            </a:r>
            <a:r>
              <a:rPr lang="pt-BR" sz="2200" dirty="0">
                <a:latin typeface="Calibri" pitchFamily="34" charset="0"/>
              </a:rPr>
              <a:t>, deve estar limitada a 1200 VA em 127 V, ou 2200 VA em 220 V;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200" dirty="0">
                <a:latin typeface="Calibri" pitchFamily="34" charset="0"/>
              </a:rPr>
              <a:t>em instalações com duas ou três fases, as cargas devem ser distribuídas uniformemente entre as fases de modo a obter-se o maior equilíbrio possível.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Tensão dos Circuitos</a:t>
            </a:r>
            <a:endParaRPr lang="en-US" smtClean="0"/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800" dirty="0">
                <a:latin typeface="Tw Cen MT"/>
              </a:rPr>
              <a:t>Recomendações</a:t>
            </a:r>
            <a:r>
              <a:rPr lang="pt-BR" sz="2800" dirty="0" smtClean="0">
                <a:latin typeface="Tw Cen MT"/>
              </a:rPr>
              <a:t>:</a:t>
            </a:r>
            <a:endParaRPr lang="pt-BR" sz="2400" dirty="0">
              <a:latin typeface="Tw Cen MT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400" dirty="0">
                <a:latin typeface="Tw Cen MT"/>
              </a:rPr>
              <a:t>quando a instalação for monofásica, todos os circuitos terminais terão ligação </a:t>
            </a:r>
            <a:r>
              <a:rPr lang="pt-BR" sz="2400" dirty="0" err="1">
                <a:latin typeface="Tw Cen MT"/>
              </a:rPr>
              <a:t>fase-neutro</a:t>
            </a:r>
            <a:r>
              <a:rPr lang="pt-BR" sz="2400" dirty="0">
                <a:latin typeface="Tw Cen MT"/>
              </a:rPr>
              <a:t>, na tensão de fornecimento padronizada da concessionária local;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400" dirty="0">
                <a:latin typeface="Tw Cen MT"/>
              </a:rPr>
              <a:t>quando a instalação tiver duas ou três fases, deveremos ter os circuitos de iluminação e tomadas de uso geral no </a:t>
            </a:r>
            <a:r>
              <a:rPr lang="pt-BR" sz="2400" b="1" dirty="0">
                <a:latin typeface="Tw Cen MT"/>
              </a:rPr>
              <a:t>menor </a:t>
            </a:r>
            <a:r>
              <a:rPr lang="pt-BR" sz="2400" dirty="0">
                <a:latin typeface="Tw Cen MT"/>
              </a:rPr>
              <a:t>valor de tensão, isto é, estes circuitos serão monofásicos (ligação </a:t>
            </a:r>
            <a:r>
              <a:rPr lang="pt-BR" sz="2400" dirty="0" err="1">
                <a:latin typeface="Tw Cen MT"/>
              </a:rPr>
              <a:t>fase-neutro</a:t>
            </a:r>
            <a:r>
              <a:rPr lang="pt-BR" sz="2400" dirty="0">
                <a:latin typeface="Tw Cen MT"/>
              </a:rPr>
              <a:t>);</a:t>
            </a: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400" dirty="0">
                <a:latin typeface="Tw Cen MT"/>
              </a:rPr>
              <a:t>quando a instalação tiver duas ou três fases, e a maior das tensões (fase-fase) for até230 V, geralmente, utilizam-se circuitos bifásicos (220V, por exemplo) para os aparelhos de uso específico de maior potência, tais como chuveiros elétricos, torneiras elétricas e aparelhos de ar-condicionado.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 txBox="1">
            <a:spLocks noChangeArrowheads="1"/>
          </p:cNvSpPr>
          <p:nvPr/>
        </p:nvSpPr>
        <p:spPr bwMode="auto">
          <a:xfrm>
            <a:off x="765175" y="1600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Recomendações</a:t>
            </a:r>
            <a:r>
              <a:rPr lang="pt-BR" sz="2000" dirty="0" smtClean="0">
                <a:latin typeface="Calibri" pitchFamily="34" charset="0"/>
              </a:rPr>
              <a:t>: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dirty="0">
              <a:latin typeface="Calibri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Observar o layout detalhado no projeto de ambientação, ou, na ausência deste, manter uma interlocução com o </a:t>
            </a:r>
            <a:r>
              <a:rPr lang="pt-BR" sz="2000" dirty="0" smtClean="0">
                <a:latin typeface="Calibri" pitchFamily="34" charset="0"/>
              </a:rPr>
              <a:t>cliente: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Distribuir uniformemente os pontos de </a:t>
            </a:r>
            <a:r>
              <a:rPr lang="pt-BR" sz="2000" dirty="0" smtClean="0">
                <a:latin typeface="Calibri" pitchFamily="34" charset="0"/>
              </a:rPr>
              <a:t>iluminação e </a:t>
            </a:r>
            <a:r>
              <a:rPr lang="pt-BR" sz="2000" dirty="0">
                <a:latin typeface="Calibri" pitchFamily="34" charset="0"/>
              </a:rPr>
              <a:t>prever pontos de iluminação para destaques específicos;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Distribuir </a:t>
            </a:r>
            <a:r>
              <a:rPr lang="pt-BR" sz="2000" dirty="0" smtClean="0">
                <a:latin typeface="Calibri" pitchFamily="34" charset="0"/>
              </a:rPr>
              <a:t>adequadamente </a:t>
            </a:r>
            <a:r>
              <a:rPr lang="pt-BR" sz="2000" dirty="0">
                <a:latin typeface="Calibri" pitchFamily="34" charset="0"/>
              </a:rPr>
              <a:t>as tomadas de uso geral;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Prever a localização de tomadas sobre as </a:t>
            </a:r>
            <a:r>
              <a:rPr lang="pt-BR" sz="2000" dirty="0" smtClean="0">
                <a:latin typeface="Calibri" pitchFamily="34" charset="0"/>
              </a:rPr>
              <a:t>bancadas </a:t>
            </a:r>
            <a:r>
              <a:rPr lang="pt-BR" sz="2000" dirty="0">
                <a:latin typeface="Calibri" pitchFamily="34" charset="0"/>
              </a:rPr>
              <a:t>existentes em copas, cozinhas, áreas de serviço e banheiros (recomenda-se que sobre cada bancada seja previsto no mínimo uma tomada de uso geral a 0,30 m de altura da mesma);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381000"/>
            <a:ext cx="7477125" cy="75406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Locação dos Pontos Elétricos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1800" y="1930400"/>
            <a:ext cx="5037138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42794" y="1888332"/>
            <a:ext cx="10810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52514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8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Instalação Elétrica de Apartamento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3114"/>
            <a:ext cx="5029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0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pic>
        <p:nvPicPr>
          <p:cNvPr id="430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725" y="2316163"/>
            <a:ext cx="5141913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088" y="1808163"/>
            <a:ext cx="39814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sp>
        <p:nvSpPr>
          <p:cNvPr id="44034" name="Rectangle 3"/>
          <p:cNvSpPr txBox="1">
            <a:spLocks noChangeArrowheads="1"/>
          </p:cNvSpPr>
          <p:nvPr/>
        </p:nvSpPr>
        <p:spPr bwMode="auto">
          <a:xfrm>
            <a:off x="533400" y="2133600"/>
            <a:ext cx="795655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400" dirty="0">
                <a:latin typeface="Calibri" pitchFamily="34" charset="0"/>
              </a:rPr>
              <a:t>1) Inicialmente, locar o Quadro de Distribuição; 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400" dirty="0">
                <a:latin typeface="Calibri" pitchFamily="34" charset="0"/>
              </a:rPr>
              <a:t>2)A partir do Quadro de Distribuição, iniciar o traçado dos eletrodutos, procurando os caminhamentos mais curtos e evitando, sempre que possível, o cruzamento de tubulações;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400" dirty="0">
                <a:latin typeface="Calibri" pitchFamily="34" charset="0"/>
              </a:rPr>
              <a:t>3)</a:t>
            </a:r>
            <a:r>
              <a:rPr lang="pt-BR" sz="2400" b="1" dirty="0">
                <a:latin typeface="Calibri" pitchFamily="34" charset="0"/>
              </a:rPr>
              <a:t>Para isto devemos procurar interligar inicialmente os pontos de luz </a:t>
            </a:r>
            <a:r>
              <a:rPr lang="pt-BR" sz="2400" dirty="0">
                <a:latin typeface="Calibri" pitchFamily="34" charset="0"/>
              </a:rPr>
              <a:t>(tubulações embutidas no teto) percorrendo e interligando assim todos os recintos;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400" dirty="0">
                <a:latin typeface="Calibri" pitchFamily="34" charset="0"/>
              </a:rPr>
              <a:t>4)Interligar os interruptores e tomadas ao(s) ponto(s) de luz de cada recinto (tubulações embutidas nas paredes);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657350"/>
            <a:ext cx="80041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4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sp>
        <p:nvSpPr>
          <p:cNvPr id="45058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9565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5)Evitar que as caixas embutidas no teto (caixas octogonais 4"x 4"x 4" fundo móvel, ou octogonais 3"x3"x2" fundo fixo) estejam interligadas a mais de 6 eletrodutos, e que as caixas retangulares 4"x4"x2"ou 4"x2"x2" embutidas nas paredes se conectem com mais de quatro eletrodutos, pois um número maior de conexões poderia vir a causar uma grande ocupação das referidas caixas com emendas ou passagem de </a:t>
            </a:r>
            <a:r>
              <a:rPr lang="pt-BR" sz="2000" dirty="0" smtClean="0">
                <a:latin typeface="Calibri" pitchFamily="34" charset="0"/>
              </a:rPr>
              <a:t>condutores;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467100"/>
            <a:ext cx="494982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62063"/>
            <a:ext cx="5638800" cy="494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10"/>
          <p:cNvSpPr txBox="1"/>
          <p:nvPr/>
        </p:nvSpPr>
        <p:spPr>
          <a:xfrm>
            <a:off x="304800" y="6244335"/>
            <a:ext cx="8534399" cy="613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Tw Cen MT" pitchFamily="34" charset="0"/>
                <a:cs typeface="Times New Roman"/>
              </a:rPr>
              <a:t>Elevações Recomendadas pela NBR-5444 para Caixas de Derivação de Embutir.</a:t>
            </a:r>
            <a:endParaRPr sz="2000" dirty="0">
              <a:latin typeface="Tw Cen MT" pitchFamily="34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Recomendações para o Traçado dos </a:t>
            </a:r>
            <a:r>
              <a:rPr lang="pt-BR" dirty="0" err="1" smtClean="0"/>
              <a:t>Eletrodutos</a:t>
            </a:r>
            <a:r>
              <a:rPr lang="pt-BR" sz="5400" dirty="0" smtClean="0"/>
              <a:t> </a:t>
            </a:r>
            <a:endParaRPr lang="en-US" dirty="0"/>
          </a:p>
        </p:txBody>
      </p:sp>
      <p:sp>
        <p:nvSpPr>
          <p:cNvPr id="46082" name="Rectangle 3"/>
          <p:cNvSpPr txBox="1">
            <a:spLocks noChangeArrowheads="1"/>
          </p:cNvSpPr>
          <p:nvPr/>
        </p:nvSpPr>
        <p:spPr bwMode="auto">
          <a:xfrm>
            <a:off x="457200" y="2209800"/>
            <a:ext cx="830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6)Igualmente, procurar evitar que em cada trecho de eletroduto passe uma quantidade elevada de circuitos (limitar até um máximo de 5 circuitos, preferencialmente), pois ao contrário, poderemos vir a ter diâmetros elevados para os eletrodutos, além da elevação da seção nominal dos condutores. Esta recomendação é válida principalmente para o trecho inicial das tubulações (saída dos Quadros), onde devemos prever uma certa quantidade de saídas de eletrodutos, conforme o número de circuitos existentes no projeto;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7)Em algumas ocasiões, é recomendável a utilização de tubulações embutidas no piso, para o atendimento de circuitos de tomadas baixas e médias;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8)Deverão ser indicados os respectivos diâmetros nominais das tubulações. </a:t>
            </a:r>
          </a:p>
        </p:txBody>
      </p:sp>
    </p:spTree>
    <p:extLst>
      <p:ext uri="{BB962C8B-B14F-4D97-AF65-F5344CB8AC3E}">
        <p14:creationId xmlns:p14="http://schemas.microsoft.com/office/powerpoint/2010/main" val="25121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Exemplos</a:t>
            </a:r>
            <a:endParaRPr lang="en-US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4280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8120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Recomendações</a:t>
            </a:r>
            <a:r>
              <a:rPr lang="pt-BR" sz="2000" dirty="0" smtClean="0">
                <a:latin typeface="Calibri" pitchFamily="34" charset="0"/>
              </a:rPr>
              <a:t>: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Prever a localização das tomadas de uso específico a no máximo </a:t>
            </a:r>
            <a:r>
              <a:rPr lang="pt-BR" sz="2000" dirty="0" smtClean="0">
                <a:latin typeface="Calibri" pitchFamily="34" charset="0"/>
              </a:rPr>
              <a:t>1,50m </a:t>
            </a:r>
            <a:r>
              <a:rPr lang="pt-BR" sz="2000" dirty="0">
                <a:latin typeface="Calibri" pitchFamily="34" charset="0"/>
              </a:rPr>
              <a:t>dos aparelhos de utilização;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Localizar de maneira apropriada os comandos dos pontos de iluminação, prevendo interruptores simples, duplos, triplos, paralelos ou intermediários onde se fizer </a:t>
            </a:r>
            <a:r>
              <a:rPr lang="pt-BR" sz="2000" dirty="0" smtClean="0">
                <a:latin typeface="Calibri" pitchFamily="34" charset="0"/>
              </a:rPr>
              <a:t>necessário;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Definir a localização dos motores para elevadores, bombas de recalque d'água, bombas de drenagem, bombas do sistema de combate a incêndio, bombas para piscinas, portões de acesso, </a:t>
            </a:r>
            <a:r>
              <a:rPr lang="pt-BR" sz="2000" dirty="0" smtClean="0">
                <a:latin typeface="Calibri" pitchFamily="34" charset="0"/>
              </a:rPr>
              <a:t>etc., </a:t>
            </a:r>
            <a:r>
              <a:rPr lang="pt-BR" sz="2000" dirty="0">
                <a:latin typeface="Calibri" pitchFamily="34" charset="0"/>
              </a:rPr>
              <a:t>bem como a localização dos seus respectivos quadros de comando, observando as áreas específicas destinadas a estes fins e as recomendações dos fabricantes destes equipamentos;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381000"/>
            <a:ext cx="7477125" cy="75406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Locação dos Pontos Elétricos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Exemplos</a:t>
            </a:r>
            <a:endParaRPr lang="en-US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4566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Exemplos</a:t>
            </a:r>
            <a:endParaRPr lang="en-US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276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Exemplos</a:t>
            </a:r>
            <a:endParaRPr lang="en-US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413" y="1524000"/>
            <a:ext cx="51831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 txBox="1">
            <a:spLocks noChangeArrowheads="1"/>
          </p:cNvSpPr>
          <p:nvPr/>
        </p:nvSpPr>
        <p:spPr bwMode="auto">
          <a:xfrm>
            <a:off x="685800" y="2133600"/>
            <a:ext cx="80279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2000" dirty="0">
                <a:latin typeface="Calibri" pitchFamily="34" charset="0"/>
              </a:rPr>
              <a:t>Recomendações</a:t>
            </a:r>
            <a:r>
              <a:rPr lang="pt-BR" sz="2000" dirty="0" smtClean="0">
                <a:latin typeface="Calibri" pitchFamily="34" charset="0"/>
              </a:rPr>
              <a:t>:</a:t>
            </a:r>
          </a:p>
          <a:p>
            <a:pPr marL="319088" indent="-319088">
              <a:lnSpc>
                <a:spcPct val="95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Prever a utilização de interruptores diversos e/ou comandos nos próprios quadros para os pontos de iluminação do subsolo, pavimento térreo, portaria, áreas externas, jardins, piscinas, quadras esportivas, </a:t>
            </a:r>
            <a:r>
              <a:rPr lang="pt-BR" sz="2000" dirty="0" smtClean="0">
                <a:latin typeface="Calibri" pitchFamily="34" charset="0"/>
              </a:rPr>
              <a:t>etc.;</a:t>
            </a:r>
            <a:endParaRPr lang="pt-BR" sz="2000" dirty="0">
              <a:latin typeface="Calibri" pitchFamily="34" charset="0"/>
            </a:endParaRPr>
          </a:p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pt-BR" sz="2000" dirty="0">
                <a:latin typeface="Calibri" pitchFamily="34" charset="0"/>
              </a:rPr>
              <a:t>Prever a utilização de porteiros eletrônicos, sinalizadores para acesso de veículos, sinalizadores de obstáculos, alarmes, etc.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381000"/>
            <a:ext cx="7477125" cy="75406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Locação dos Pontos Elétricos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Simbologia</a:t>
            </a:r>
            <a:endParaRPr lang="en-US" smtClean="0"/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4381" y="2289969"/>
            <a:ext cx="462438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58632" y="281781"/>
            <a:ext cx="290195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87207" y="3586956"/>
            <a:ext cx="28638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Simbologia</a:t>
            </a:r>
            <a:endParaRPr lang="en-US" smtClean="0"/>
          </a:p>
        </p:txBody>
      </p:sp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2869" y="2262982"/>
            <a:ext cx="44227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925" y="1524000"/>
            <a:ext cx="45370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31632" y="3029744"/>
            <a:ext cx="27813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Simbologia</a:t>
            </a:r>
            <a:endParaRPr lang="en-US" smtClean="0"/>
          </a:p>
        </p:txBody>
      </p:sp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80232" y="2093119"/>
            <a:ext cx="5192713" cy="410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61819" y="-357981"/>
            <a:ext cx="2232025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01394" y="2780507"/>
            <a:ext cx="40767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Simbologia</a:t>
            </a:r>
            <a:endParaRPr lang="en-US" smtClean="0"/>
          </a:p>
        </p:txBody>
      </p:sp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73176" y="1931987"/>
            <a:ext cx="273526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07657" y="2050256"/>
            <a:ext cx="52578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</TotalTime>
  <Words>1616</Words>
  <Application>Microsoft Office PowerPoint</Application>
  <PresentationFormat>Apresentação na tela (4:3)</PresentationFormat>
  <Paragraphs>147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Mediano</vt:lpstr>
      <vt:lpstr> INSTALAÇÕES elétricAS</vt:lpstr>
      <vt:lpstr>Apresentação do PowerPoint</vt:lpstr>
      <vt:lpstr>Apresentação do PowerPoint</vt:lpstr>
      <vt:lpstr>Apresentação do PowerPoint</vt:lpstr>
      <vt:lpstr>Apresentação do PowerPoint</vt:lpstr>
      <vt:lpstr>Simbologia</vt:lpstr>
      <vt:lpstr>Simbologia</vt:lpstr>
      <vt:lpstr>Simbologia</vt:lpstr>
      <vt:lpstr>Simbologia</vt:lpstr>
      <vt:lpstr>Tomadas de Uso Geral – TUG’s</vt:lpstr>
      <vt:lpstr>Circuito Elétrico</vt:lpstr>
      <vt:lpstr>Entrada de energia, circuitos de distribuição e terminais</vt:lpstr>
      <vt:lpstr>Medidor e Quadro de Distribuição</vt:lpstr>
      <vt:lpstr>Setores de uma Instalação Elétrica</vt:lpstr>
      <vt:lpstr>Setores de uma Instalação Elétrica</vt:lpstr>
      <vt:lpstr>Quadros de distribuição terminais</vt:lpstr>
      <vt:lpstr>Apresentação do PowerPoint</vt:lpstr>
      <vt:lpstr>Circuitos Terminais</vt:lpstr>
      <vt:lpstr>Circuitos Terminais</vt:lpstr>
      <vt:lpstr>Circuitos Terminais</vt:lpstr>
      <vt:lpstr>Setores de uma Instalação Elétrica</vt:lpstr>
      <vt:lpstr> </vt:lpstr>
      <vt:lpstr> </vt:lpstr>
      <vt:lpstr>Recomendações para localização dos quadros elétricos </vt:lpstr>
      <vt:lpstr>Circuitos Terminais</vt:lpstr>
      <vt:lpstr>Divisão da Instalação em Circuitos Terminais</vt:lpstr>
      <vt:lpstr>Divisão da Instalação em Circuitos Terminais</vt:lpstr>
      <vt:lpstr>Divisão da Instalação em Circuitos Terminais</vt:lpstr>
      <vt:lpstr>Tensão dos Circuitos</vt:lpstr>
      <vt:lpstr>Recomendações para o Traçado dos Eletrodutos </vt:lpstr>
      <vt:lpstr>Recomendações para o Traçado dos Eletrodutos </vt:lpstr>
      <vt:lpstr>Instalação Elétrica de Apartamento</vt:lpstr>
      <vt:lpstr>Recomendações para o Traçado dos Eletrodutos </vt:lpstr>
      <vt:lpstr>Recomendações para o Traçado dos Eletrodutos </vt:lpstr>
      <vt:lpstr>Recomendações para o Traçado dos Eletrodutos </vt:lpstr>
      <vt:lpstr>Recomendações para o Traçado dos Eletrodutos </vt:lpstr>
      <vt:lpstr>Recomendações para o Traçado dos Eletrodutos </vt:lpstr>
      <vt:lpstr>Recomendações para o Traçado dos Eletrodutos </vt:lpstr>
      <vt:lpstr>Exemplos</vt:lpstr>
      <vt:lpstr>Exemplos</vt:lpstr>
      <vt:lpstr>Exemplos</vt:lpstr>
      <vt:lpstr>Exemplos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TÉCNICO IV</dc:title>
  <dc:creator>Mariana</dc:creator>
  <cp:lastModifiedBy>Gisele</cp:lastModifiedBy>
  <cp:revision>30</cp:revision>
  <dcterms:created xsi:type="dcterms:W3CDTF">2009-08-04T22:54:16Z</dcterms:created>
  <dcterms:modified xsi:type="dcterms:W3CDTF">2015-04-13T19:22:03Z</dcterms:modified>
</cp:coreProperties>
</file>