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85" r:id="rId10"/>
    <p:sldId id="264" r:id="rId11"/>
    <p:sldId id="269" r:id="rId12"/>
    <p:sldId id="268" r:id="rId13"/>
    <p:sldId id="265" r:id="rId14"/>
    <p:sldId id="271" r:id="rId15"/>
    <p:sldId id="267" r:id="rId16"/>
    <p:sldId id="272" r:id="rId17"/>
    <p:sldId id="275" r:id="rId18"/>
    <p:sldId id="276" r:id="rId19"/>
    <p:sldId id="277" r:id="rId20"/>
    <p:sldId id="278" r:id="rId21"/>
    <p:sldId id="270" r:id="rId22"/>
    <p:sldId id="273" r:id="rId23"/>
    <p:sldId id="274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4.bin"/><Relationship Id="rId13" Type="http://schemas.microsoft.com/office/2006/relationships/legacyDiagramText" Target="legacyDiagramText19.bin"/><Relationship Id="rId18" Type="http://schemas.microsoft.com/office/2006/relationships/legacyDiagramText" Target="legacyDiagramText24.bin"/><Relationship Id="rId26" Type="http://schemas.microsoft.com/office/2006/relationships/legacyDiagramText" Target="legacyDiagramText32.bin"/><Relationship Id="rId3" Type="http://schemas.microsoft.com/office/2006/relationships/legacyDiagramText" Target="legacyDiagramText9.bin"/><Relationship Id="rId21" Type="http://schemas.microsoft.com/office/2006/relationships/legacyDiagramText" Target="legacyDiagramText27.bin"/><Relationship Id="rId7" Type="http://schemas.microsoft.com/office/2006/relationships/legacyDiagramText" Target="legacyDiagramText13.bin"/><Relationship Id="rId12" Type="http://schemas.microsoft.com/office/2006/relationships/legacyDiagramText" Target="legacyDiagramText18.bin"/><Relationship Id="rId17" Type="http://schemas.microsoft.com/office/2006/relationships/legacyDiagramText" Target="legacyDiagramText23.bin"/><Relationship Id="rId25" Type="http://schemas.microsoft.com/office/2006/relationships/legacyDiagramText" Target="legacyDiagramText31.bin"/><Relationship Id="rId2" Type="http://schemas.microsoft.com/office/2006/relationships/legacyDiagramText" Target="legacyDiagramText8.bin"/><Relationship Id="rId16" Type="http://schemas.microsoft.com/office/2006/relationships/legacyDiagramText" Target="legacyDiagramText22.bin"/><Relationship Id="rId20" Type="http://schemas.microsoft.com/office/2006/relationships/legacyDiagramText" Target="legacyDiagramText26.bin"/><Relationship Id="rId1" Type="http://schemas.microsoft.com/office/2006/relationships/legacyDiagramText" Target="legacyDiagramText7.bin"/><Relationship Id="rId6" Type="http://schemas.microsoft.com/office/2006/relationships/legacyDiagramText" Target="legacyDiagramText12.bin"/><Relationship Id="rId11" Type="http://schemas.microsoft.com/office/2006/relationships/legacyDiagramText" Target="legacyDiagramText17.bin"/><Relationship Id="rId24" Type="http://schemas.microsoft.com/office/2006/relationships/legacyDiagramText" Target="legacyDiagramText30.bin"/><Relationship Id="rId5" Type="http://schemas.microsoft.com/office/2006/relationships/legacyDiagramText" Target="legacyDiagramText11.bin"/><Relationship Id="rId15" Type="http://schemas.microsoft.com/office/2006/relationships/legacyDiagramText" Target="legacyDiagramText21.bin"/><Relationship Id="rId23" Type="http://schemas.microsoft.com/office/2006/relationships/legacyDiagramText" Target="legacyDiagramText29.bin"/><Relationship Id="rId28" Type="http://schemas.microsoft.com/office/2006/relationships/legacyDiagramText" Target="legacyDiagramText34.bin"/><Relationship Id="rId10" Type="http://schemas.microsoft.com/office/2006/relationships/legacyDiagramText" Target="legacyDiagramText16.bin"/><Relationship Id="rId19" Type="http://schemas.microsoft.com/office/2006/relationships/legacyDiagramText" Target="legacyDiagramText25.bin"/><Relationship Id="rId4" Type="http://schemas.microsoft.com/office/2006/relationships/legacyDiagramText" Target="legacyDiagramText10.bin"/><Relationship Id="rId9" Type="http://schemas.microsoft.com/office/2006/relationships/legacyDiagramText" Target="legacyDiagramText15.bin"/><Relationship Id="rId14" Type="http://schemas.microsoft.com/office/2006/relationships/legacyDiagramText" Target="legacyDiagramText20.bin"/><Relationship Id="rId22" Type="http://schemas.microsoft.com/office/2006/relationships/legacyDiagramText" Target="legacyDiagramText28.bin"/><Relationship Id="rId27" Type="http://schemas.microsoft.com/office/2006/relationships/legacyDiagramText" Target="legacyDiagramText33.bin"/></Relationships>
</file>

<file path=ppt/drawings/_rels/vmlDrawing3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42.bin"/><Relationship Id="rId13" Type="http://schemas.microsoft.com/office/2006/relationships/legacyDiagramText" Target="legacyDiagramText47.bin"/><Relationship Id="rId18" Type="http://schemas.microsoft.com/office/2006/relationships/legacyDiagramText" Target="legacyDiagramText52.bin"/><Relationship Id="rId3" Type="http://schemas.microsoft.com/office/2006/relationships/legacyDiagramText" Target="legacyDiagramText37.bin"/><Relationship Id="rId21" Type="http://schemas.microsoft.com/office/2006/relationships/legacyDiagramText" Target="legacyDiagramText55.bin"/><Relationship Id="rId7" Type="http://schemas.microsoft.com/office/2006/relationships/legacyDiagramText" Target="legacyDiagramText41.bin"/><Relationship Id="rId12" Type="http://schemas.microsoft.com/office/2006/relationships/legacyDiagramText" Target="legacyDiagramText46.bin"/><Relationship Id="rId17" Type="http://schemas.microsoft.com/office/2006/relationships/legacyDiagramText" Target="legacyDiagramText51.bin"/><Relationship Id="rId2" Type="http://schemas.microsoft.com/office/2006/relationships/legacyDiagramText" Target="legacyDiagramText36.bin"/><Relationship Id="rId16" Type="http://schemas.microsoft.com/office/2006/relationships/legacyDiagramText" Target="legacyDiagramText50.bin"/><Relationship Id="rId20" Type="http://schemas.microsoft.com/office/2006/relationships/legacyDiagramText" Target="legacyDiagramText54.bin"/><Relationship Id="rId1" Type="http://schemas.microsoft.com/office/2006/relationships/legacyDiagramText" Target="legacyDiagramText35.bin"/><Relationship Id="rId6" Type="http://schemas.microsoft.com/office/2006/relationships/legacyDiagramText" Target="legacyDiagramText40.bin"/><Relationship Id="rId11" Type="http://schemas.microsoft.com/office/2006/relationships/legacyDiagramText" Target="legacyDiagramText45.bin"/><Relationship Id="rId5" Type="http://schemas.microsoft.com/office/2006/relationships/legacyDiagramText" Target="legacyDiagramText39.bin"/><Relationship Id="rId15" Type="http://schemas.microsoft.com/office/2006/relationships/legacyDiagramText" Target="legacyDiagramText49.bin"/><Relationship Id="rId23" Type="http://schemas.microsoft.com/office/2006/relationships/legacyDiagramText" Target="legacyDiagramText57.bin"/><Relationship Id="rId10" Type="http://schemas.microsoft.com/office/2006/relationships/legacyDiagramText" Target="legacyDiagramText44.bin"/><Relationship Id="rId19" Type="http://schemas.microsoft.com/office/2006/relationships/legacyDiagramText" Target="legacyDiagramText53.bin"/><Relationship Id="rId4" Type="http://schemas.microsoft.com/office/2006/relationships/legacyDiagramText" Target="legacyDiagramText38.bin"/><Relationship Id="rId9" Type="http://schemas.microsoft.com/office/2006/relationships/legacyDiagramText" Target="legacyDiagramText43.bin"/><Relationship Id="rId14" Type="http://schemas.microsoft.com/office/2006/relationships/legacyDiagramText" Target="legacyDiagramText48.bin"/><Relationship Id="rId22" Type="http://schemas.microsoft.com/office/2006/relationships/legacyDiagramText" Target="legacyDiagramText56.bin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A0E678-7ADD-48D5-B615-E4A3D5244120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48E315-7FA6-42EC-AD99-32A9EF7FCB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87809-3D76-4DC9-A91C-E52A39036DE6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6447-323D-4152-92C9-2EAAB1889B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BF4DC-5FB0-461F-B55E-7D97B810E198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B5CB6-9851-44ED-8288-9713A15923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5F7B3-F965-4F62-9DD5-1738D54F3382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1F27-48F7-4D8A-99CF-80505AB264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D534-C85E-4E7F-A0B6-5C610A13F399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D29A2A-E3FD-4886-AB70-0BAABD20E3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27808C-8380-4684-9E51-7CDC46ABEFB9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D997B9E-2D6D-4E25-8EF9-57C03E727C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4EB5B5-823D-4355-A966-5C694A00A593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4F4965-ABA5-406D-879F-F5B329E09E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39827-FAF7-41EB-9C86-4F5BA1B981B5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BA20A-5131-4CED-B637-67BBB1975C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34E8-C887-485B-A770-1E2842F86173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0754A3-B036-4781-A24C-06E3EAB301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AE1B-7751-4933-A6BE-2F6C410E2375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614D0-4B17-4CCB-A340-836D4C5406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D899EE-BC90-4E03-8173-F3F5CF2168CA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858C039-9DE9-415B-9C38-30270BB1B5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F7DD2-BD22-4B52-9078-43363AB6B706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FB3D07-CE6B-4DD5-A519-2034298F51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8400" y="3810000"/>
            <a:ext cx="6477000" cy="18288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Desenho</a:t>
            </a:r>
            <a:r>
              <a:rPr lang="en-US" dirty="0" smtClean="0"/>
              <a:t> </a:t>
            </a:r>
            <a:r>
              <a:rPr lang="en-US" dirty="0" err="1" smtClean="0"/>
              <a:t>Aplicado</a:t>
            </a:r>
            <a:r>
              <a:rPr lang="en-US" dirty="0" smtClean="0"/>
              <a:t> à </a:t>
            </a:r>
            <a:r>
              <a:rPr lang="en-US" dirty="0" err="1" smtClean="0"/>
              <a:t>Engenharia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PROJETO HIDRÁULICO</a:t>
            </a:r>
            <a:endParaRPr lang="en-US" dirty="0"/>
          </a:p>
        </p:txBody>
      </p:sp>
      <p:sp>
        <p:nvSpPr>
          <p:cNvPr id="13314" name="Subtítulo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algn="r" eaLnBrk="1" hangingPunct="1"/>
            <a:r>
              <a:rPr lang="pt-BR" sz="2400" b="1" dirty="0" err="1" smtClean="0">
                <a:latin typeface="Calibri" pitchFamily="34" charset="0"/>
              </a:rPr>
              <a:t>Profa</a:t>
            </a:r>
            <a:r>
              <a:rPr lang="pt-BR" sz="2400" b="1" dirty="0" smtClean="0">
                <a:latin typeface="Calibri" pitchFamily="34" charset="0"/>
              </a:rPr>
              <a:t>. Mariana </a:t>
            </a:r>
            <a:r>
              <a:rPr lang="pt-BR" sz="2400" b="1" dirty="0" smtClean="0">
                <a:latin typeface="Calibri" pitchFamily="34" charset="0"/>
              </a:rPr>
              <a:t>Gusmão</a:t>
            </a:r>
          </a:p>
        </p:txBody>
      </p:sp>
      <p:sp>
        <p:nvSpPr>
          <p:cNvPr id="13315" name="CaixaDeTexto 3"/>
          <p:cNvSpPr txBox="1">
            <a:spLocks noChangeArrowheads="1"/>
          </p:cNvSpPr>
          <p:nvPr/>
        </p:nvSpPr>
        <p:spPr bwMode="auto">
          <a:xfrm>
            <a:off x="1295400" y="6324600"/>
            <a:ext cx="869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smtClean="0">
                <a:latin typeface="Tw Cen MT"/>
              </a:rPr>
              <a:t>2014.1</a:t>
            </a:r>
            <a:endParaRPr lang="pt-BR" dirty="0"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1225" cy="457200"/>
          </a:xfrm>
        </p:spPr>
        <p:txBody>
          <a:bodyPr/>
          <a:lstStyle/>
          <a:p>
            <a:pPr eaLnBrk="1" hangingPunct="1"/>
            <a:r>
              <a:rPr lang="pt-BR" sz="3600" b="1" smtClean="0">
                <a:latin typeface="Calibri" pitchFamily="34" charset="0"/>
              </a:rPr>
              <a:t>INSTALAÇÃO PREDIAL DE ÁGUA POTÁVEL</a:t>
            </a:r>
            <a:endParaRPr lang="en-US" sz="3600" b="1" smtClean="0">
              <a:latin typeface="Calibri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657350"/>
            <a:ext cx="82867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aixaDeTexto 4"/>
          <p:cNvSpPr txBox="1">
            <a:spLocks noChangeArrowheads="1"/>
          </p:cNvSpPr>
          <p:nvPr/>
        </p:nvSpPr>
        <p:spPr bwMode="auto">
          <a:xfrm>
            <a:off x="4976813" y="2514600"/>
            <a:ext cx="1635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Tw Cen MT"/>
              </a:rPr>
              <a:t>Alimentador predial</a:t>
            </a:r>
            <a:endParaRPr lang="en-US" sz="1400">
              <a:latin typeface="Tw Cen MT"/>
            </a:endParaRPr>
          </a:p>
        </p:txBody>
      </p:sp>
      <p:sp>
        <p:nvSpPr>
          <p:cNvPr id="22532" name="CaixaDeTexto 5"/>
          <p:cNvSpPr txBox="1">
            <a:spLocks noChangeArrowheads="1"/>
          </p:cNvSpPr>
          <p:nvPr/>
        </p:nvSpPr>
        <p:spPr bwMode="auto">
          <a:xfrm>
            <a:off x="6781800" y="6397625"/>
            <a:ext cx="1893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Tw Cen MT"/>
              </a:rPr>
              <a:t>7 - Alimentador predial</a:t>
            </a:r>
            <a:endParaRPr lang="en-US" sz="1400"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4" name="Título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1225" cy="457200"/>
          </a:xfrm>
        </p:spPr>
        <p:txBody>
          <a:bodyPr/>
          <a:lstStyle/>
          <a:p>
            <a:pPr eaLnBrk="1" hangingPunct="1"/>
            <a:r>
              <a:rPr lang="pt-BR" sz="2800" b="1" smtClean="0"/>
              <a:t>ESQUEMAS DE DISTRIBUIÇÃO DE ÁGUA POTÁVEL</a:t>
            </a:r>
            <a:endParaRPr lang="en-US" sz="2800" b="1" smtClean="0"/>
          </a:p>
        </p:txBody>
      </p:sp>
      <p:graphicFrame>
        <p:nvGraphicFramePr>
          <p:cNvPr id="21544" name="Organization Chart 40"/>
          <p:cNvGraphicFramePr>
            <a:graphicFrameLocks/>
          </p:cNvGraphicFramePr>
          <p:nvPr/>
        </p:nvGraphicFramePr>
        <p:xfrm>
          <a:off x="5943600" y="1600200"/>
          <a:ext cx="2871788" cy="5105400"/>
        </p:xfrm>
        <a:graphic>
          <a:graphicData uri="http://schemas.openxmlformats.org/drawingml/2006/compatibility">
            <com:legacyDrawing xmlns:com="http://schemas.openxmlformats.org/drawingml/2006/compatibility" spid="_x0000_s21544"/>
          </a:graphicData>
        </a:graphic>
      </p:graphicFrame>
      <p:graphicFrame>
        <p:nvGraphicFramePr>
          <p:cNvPr id="21631" name="Organization Chart 127"/>
          <p:cNvGraphicFramePr>
            <a:graphicFrameLocks/>
          </p:cNvGraphicFramePr>
          <p:nvPr/>
        </p:nvGraphicFramePr>
        <p:xfrm>
          <a:off x="304800" y="1676400"/>
          <a:ext cx="2438400" cy="2781300"/>
        </p:xfrm>
        <a:graphic>
          <a:graphicData uri="http://schemas.openxmlformats.org/drawingml/2006/compatibility">
            <com:legacyDrawing xmlns:com="http://schemas.openxmlformats.org/drawingml/2006/compatibility" spid="_x0000_s21631"/>
          </a:graphicData>
        </a:graphic>
      </p:graphicFrame>
      <p:graphicFrame>
        <p:nvGraphicFramePr>
          <p:cNvPr id="21642" name="Organization Chart 138"/>
          <p:cNvGraphicFramePr>
            <a:graphicFrameLocks/>
          </p:cNvGraphicFramePr>
          <p:nvPr/>
        </p:nvGraphicFramePr>
        <p:xfrm>
          <a:off x="2819400" y="1676400"/>
          <a:ext cx="2835275" cy="4038600"/>
        </p:xfrm>
        <a:graphic>
          <a:graphicData uri="http://schemas.openxmlformats.org/drawingml/2006/compatibility">
            <com:legacyDrawing xmlns:com="http://schemas.openxmlformats.org/drawingml/2006/compatibility" spid="_x0000_s2164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1225" cy="457200"/>
          </a:xfrm>
        </p:spPr>
        <p:txBody>
          <a:bodyPr/>
          <a:lstStyle/>
          <a:p>
            <a:pPr eaLnBrk="1" hangingPunct="1"/>
            <a:r>
              <a:rPr lang="pt-BR" sz="2800" b="1" smtClean="0"/>
              <a:t>ESQUEMA TÍPICO DE DISTRIBUÇÃO </a:t>
            </a:r>
            <a:br>
              <a:rPr lang="pt-BR" sz="2800" b="1" smtClean="0"/>
            </a:br>
            <a:r>
              <a:rPr lang="pt-BR" sz="2800" b="1" smtClean="0"/>
              <a:t>DE ÁGUA POTÁVEL</a:t>
            </a:r>
            <a:endParaRPr lang="en-US" sz="2800" b="1" smtClean="0"/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5238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518160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CaixaDeTexto 4"/>
          <p:cNvSpPr txBox="1">
            <a:spLocks noChangeArrowheads="1"/>
          </p:cNvSpPr>
          <p:nvPr/>
        </p:nvSpPr>
        <p:spPr bwMode="auto">
          <a:xfrm>
            <a:off x="5715000" y="1676400"/>
            <a:ext cx="31242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LEGENDA:</a:t>
            </a:r>
          </a:p>
          <a:p>
            <a:endParaRPr lang="pt-BR" b="1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AF – água fria</a:t>
            </a: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AP – águas pluviais</a:t>
            </a: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BS – bacia sanitária</a:t>
            </a: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CS – caixa sifonada</a:t>
            </a: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DU – ducha</a:t>
            </a: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FI – filtro</a:t>
            </a: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LAV – lavatório</a:t>
            </a: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MIC – mictório</a:t>
            </a: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REC – recalque</a:t>
            </a: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RG – registro de gaveta</a:t>
            </a: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RP – registro de pressão</a:t>
            </a: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TAQ – tanque de lavar roupa</a:t>
            </a: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TJ – torneira de jardim</a:t>
            </a: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VS – vaso sanitário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6627" name="Título 1"/>
          <p:cNvSpPr>
            <a:spLocks/>
          </p:cNvSpPr>
          <p:nvPr/>
        </p:nvSpPr>
        <p:spPr bwMode="auto">
          <a:xfrm>
            <a:off x="381000" y="533400"/>
            <a:ext cx="853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000" b="1">
                <a:solidFill>
                  <a:schemeClr val="tx2"/>
                </a:solidFill>
                <a:latin typeface="Tw Cen MT"/>
              </a:rPr>
              <a:t>REPRESENTAÇÃO</a:t>
            </a:r>
            <a:endParaRPr lang="en-US" sz="4000" b="1">
              <a:solidFill>
                <a:schemeClr val="tx2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8862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3175" r="6349" b="13425"/>
          <a:stretch>
            <a:fillRect/>
          </a:stretch>
        </p:blipFill>
        <p:spPr bwMode="auto">
          <a:xfrm>
            <a:off x="4495800" y="1600200"/>
            <a:ext cx="43434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ítulo 1"/>
          <p:cNvSpPr>
            <a:spLocks/>
          </p:cNvSpPr>
          <p:nvPr/>
        </p:nvSpPr>
        <p:spPr bwMode="auto">
          <a:xfrm>
            <a:off x="381000" y="533400"/>
            <a:ext cx="853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000" b="1">
                <a:solidFill>
                  <a:schemeClr val="tx2"/>
                </a:solidFill>
                <a:latin typeface="Tw Cen MT"/>
              </a:rPr>
              <a:t>ESQUEMAS VERTICAIS</a:t>
            </a:r>
            <a:endParaRPr lang="en-US" sz="4000" b="1">
              <a:solidFill>
                <a:schemeClr val="tx2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531225" cy="990600"/>
          </a:xfrm>
        </p:spPr>
        <p:txBody>
          <a:bodyPr/>
          <a:lstStyle/>
          <a:p>
            <a:pPr eaLnBrk="1" hangingPunct="1"/>
            <a:r>
              <a:rPr lang="pt-BR" sz="2800" b="1" smtClean="0"/>
              <a:t>ESQUEMA TÍPICO DE DISTRIBUIÇÃO DE </a:t>
            </a:r>
            <a:br>
              <a:rPr lang="pt-BR" sz="2800" b="1" smtClean="0"/>
            </a:br>
            <a:r>
              <a:rPr lang="pt-BR" sz="2800" b="1" smtClean="0"/>
              <a:t>ÁGUA FRIA + ÁGUA QUENTE</a:t>
            </a:r>
            <a:endParaRPr lang="en-US" sz="2800" b="1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47259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9063" y="1752600"/>
            <a:ext cx="3722687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9" name="Títu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1225" cy="457200"/>
          </a:xfrm>
        </p:spPr>
        <p:txBody>
          <a:bodyPr/>
          <a:lstStyle/>
          <a:p>
            <a:pPr eaLnBrk="1" hangingPunct="1"/>
            <a:r>
              <a:rPr lang="pt-BR" sz="3200" b="1" smtClean="0"/>
              <a:t>INSTALAÇÃO PREDIAL DE ESGOTO SANITÁRIO E DE ÁGUA PLUVIAL</a:t>
            </a:r>
            <a:endParaRPr lang="en-US" sz="3200" b="1" smtClean="0"/>
          </a:p>
        </p:txBody>
      </p:sp>
      <p:graphicFrame>
        <p:nvGraphicFramePr>
          <p:cNvPr id="29701" name="Organization Chart 5"/>
          <p:cNvGraphicFramePr>
            <a:graphicFrameLocks/>
          </p:cNvGraphicFramePr>
          <p:nvPr/>
        </p:nvGraphicFramePr>
        <p:xfrm>
          <a:off x="185738" y="1600200"/>
          <a:ext cx="8729662" cy="5043488"/>
        </p:xfrm>
        <a:graphic>
          <a:graphicData uri="http://schemas.openxmlformats.org/drawingml/2006/compatibility">
            <com:legacyDrawing xmlns:com="http://schemas.openxmlformats.org/drawingml/2006/compatibility" spid="_x0000_s2970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>
          <a:xfrm>
            <a:off x="612775" y="457200"/>
            <a:ext cx="8531225" cy="457200"/>
          </a:xfrm>
        </p:spPr>
        <p:txBody>
          <a:bodyPr/>
          <a:lstStyle/>
          <a:p>
            <a:pPr eaLnBrk="1" hangingPunct="1"/>
            <a:r>
              <a:rPr lang="pt-BR" sz="3600" b="1" smtClean="0"/>
              <a:t>PROJETO INSTALAÇÃO ESGOTO SANITÁRIO</a:t>
            </a:r>
            <a:endParaRPr lang="en-US" sz="3600" b="1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r="20184" b="77551"/>
          <a:stretch>
            <a:fillRect/>
          </a:stretch>
        </p:blipFill>
        <p:spPr bwMode="auto">
          <a:xfrm>
            <a:off x="171450" y="2286000"/>
            <a:ext cx="8896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/>
          <a:srcRect r="13271"/>
          <a:stretch>
            <a:fillRect/>
          </a:stretch>
        </p:blipFill>
        <p:spPr bwMode="auto">
          <a:xfrm>
            <a:off x="152400" y="2286000"/>
            <a:ext cx="88392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ítulo 1"/>
          <p:cNvSpPr>
            <a:spLocks/>
          </p:cNvSpPr>
          <p:nvPr/>
        </p:nvSpPr>
        <p:spPr bwMode="auto">
          <a:xfrm>
            <a:off x="612775" y="457200"/>
            <a:ext cx="853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3600" b="1">
                <a:solidFill>
                  <a:schemeClr val="tx2"/>
                </a:solidFill>
                <a:latin typeface="Tw Cen MT"/>
              </a:rPr>
              <a:t>PROJETO INSTALAÇÃO ESGOTO SANITÁRIO</a:t>
            </a:r>
            <a:endParaRPr lang="en-US" sz="3600" b="1">
              <a:solidFill>
                <a:schemeClr val="tx2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84486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ítulo 1"/>
          <p:cNvSpPr>
            <a:spLocks/>
          </p:cNvSpPr>
          <p:nvPr/>
        </p:nvSpPr>
        <p:spPr bwMode="auto">
          <a:xfrm>
            <a:off x="612775" y="457200"/>
            <a:ext cx="853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3600" b="1">
                <a:solidFill>
                  <a:schemeClr val="tx2"/>
                </a:solidFill>
                <a:latin typeface="Tw Cen MT"/>
              </a:rPr>
              <a:t>PROJETO INSTALAÇÃO ESGOTO SANITÁRIO</a:t>
            </a:r>
            <a:endParaRPr lang="en-US" sz="3600" b="1">
              <a:solidFill>
                <a:schemeClr val="tx2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4582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3600" b="1">
                <a:solidFill>
                  <a:schemeClr val="tx2"/>
                </a:solidFill>
                <a:latin typeface="Calibri" pitchFamily="34" charset="0"/>
              </a:rPr>
              <a:t>INSTALAÇÃO PREDIAL DE ÁGUA POTÁVEL</a:t>
            </a:r>
            <a:r>
              <a:rPr lang="pt-BR" sz="4400">
                <a:solidFill>
                  <a:schemeClr val="tx2"/>
                </a:solidFill>
                <a:latin typeface="Tw Cen MT"/>
              </a:rPr>
              <a:t> </a:t>
            </a:r>
          </a:p>
        </p:txBody>
      </p:sp>
      <p:sp>
        <p:nvSpPr>
          <p:cNvPr id="14338" name="Rectangle 3"/>
          <p:cNvSpPr txBox="1">
            <a:spLocks noChangeArrowheads="1"/>
          </p:cNvSpPr>
          <p:nvPr/>
        </p:nvSpPr>
        <p:spPr bwMode="auto">
          <a:xfrm>
            <a:off x="609600" y="1905000"/>
            <a:ext cx="8153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200">
                <a:solidFill>
                  <a:schemeClr val="tx2"/>
                </a:solidFill>
                <a:latin typeface="Calibri" pitchFamily="34" charset="0"/>
              </a:rPr>
              <a:t>Os principais </a:t>
            </a:r>
            <a:r>
              <a:rPr lang="pt-BR" sz="2200" b="1">
                <a:solidFill>
                  <a:schemeClr val="tx2"/>
                </a:solidFill>
                <a:latin typeface="Calibri" pitchFamily="34" charset="0"/>
              </a:rPr>
              <a:t>objetivos</a:t>
            </a:r>
            <a:r>
              <a:rPr lang="pt-BR" sz="2200">
                <a:solidFill>
                  <a:schemeClr val="tx2"/>
                </a:solidFill>
                <a:latin typeface="Calibri" pitchFamily="34" charset="0"/>
              </a:rPr>
              <a:t> de um projeto desse tipo de instalação são:</a:t>
            </a:r>
            <a:endParaRPr lang="en-US" sz="220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sz="2200">
                <a:solidFill>
                  <a:schemeClr val="tx2"/>
                </a:solidFill>
                <a:latin typeface="Calibri" pitchFamily="34" charset="0"/>
              </a:rPr>
              <a:t> </a:t>
            </a:r>
            <a:endParaRPr lang="en-US" sz="2200" b="1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2200">
                <a:solidFill>
                  <a:schemeClr val="tx2"/>
                </a:solidFill>
                <a:latin typeface="Calibri" pitchFamily="34" charset="0"/>
              </a:rPr>
              <a:t>Fornecimento contínuo de água aos usuários e em quantidade suficiente; </a:t>
            </a:r>
          </a:p>
          <a:p>
            <a:endParaRPr lang="en-US" sz="220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2200">
                <a:solidFill>
                  <a:schemeClr val="tx2"/>
                </a:solidFill>
                <a:latin typeface="Calibri" pitchFamily="34" charset="0"/>
              </a:rPr>
              <a:t>Assegurar o bom funcionamento da instalação; </a:t>
            </a:r>
          </a:p>
          <a:p>
            <a:pPr>
              <a:buFont typeface="Arial" charset="0"/>
              <a:buChar char="•"/>
            </a:pPr>
            <a:endParaRPr lang="en-US" sz="220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2200">
                <a:solidFill>
                  <a:schemeClr val="tx2"/>
                </a:solidFill>
                <a:latin typeface="Calibri" pitchFamily="34" charset="0"/>
              </a:rPr>
              <a:t>Preservação da qualidade da água através de técnicas de distribuição e reservação coerentes e adequadas propiciando aos usuários boas condições de higiene, saúde e conforto.</a:t>
            </a:r>
            <a:endParaRPr lang="en-US" sz="220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pt-BR" sz="22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85344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ítulo 1"/>
          <p:cNvSpPr>
            <a:spLocks/>
          </p:cNvSpPr>
          <p:nvPr/>
        </p:nvSpPr>
        <p:spPr bwMode="auto">
          <a:xfrm>
            <a:off x="612775" y="457200"/>
            <a:ext cx="853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3600" b="1">
                <a:solidFill>
                  <a:schemeClr val="tx2"/>
                </a:solidFill>
                <a:latin typeface="Tw Cen MT"/>
              </a:rPr>
              <a:t>PROJETO INSTALAÇÃO ESGOTO SANITÁRIO</a:t>
            </a:r>
            <a:endParaRPr lang="en-US" sz="3600" b="1">
              <a:solidFill>
                <a:schemeClr val="tx2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1225" cy="457200"/>
          </a:xfrm>
        </p:spPr>
        <p:txBody>
          <a:bodyPr/>
          <a:lstStyle/>
          <a:p>
            <a:pPr eaLnBrk="1" hangingPunct="1"/>
            <a:r>
              <a:rPr lang="pt-BR" sz="4000" b="1" smtClean="0"/>
              <a:t>ESQUEMA ESGOTO SANITÁRIO</a:t>
            </a:r>
            <a:endParaRPr lang="en-US" sz="4000" b="1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t="1492"/>
          <a:stretch>
            <a:fillRect/>
          </a:stretch>
        </p:blipFill>
        <p:spPr bwMode="auto">
          <a:xfrm>
            <a:off x="1676400" y="1524000"/>
            <a:ext cx="63341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>
          <a:xfrm>
            <a:off x="612775" y="457200"/>
            <a:ext cx="8531225" cy="457200"/>
          </a:xfrm>
        </p:spPr>
        <p:txBody>
          <a:bodyPr/>
          <a:lstStyle/>
          <a:p>
            <a:pPr eaLnBrk="1" hangingPunct="1"/>
            <a:r>
              <a:rPr lang="en-US" sz="3600" b="1" smtClean="0"/>
              <a:t>REPRESENTAÇÃO DA INSTALAÇÃO DE ESGOTO SANITÁRIO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6103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1225" cy="457200"/>
          </a:xfrm>
        </p:spPr>
        <p:txBody>
          <a:bodyPr/>
          <a:lstStyle/>
          <a:p>
            <a:pPr eaLnBrk="1" hangingPunct="1"/>
            <a:r>
              <a:rPr lang="pt-BR" sz="3600" b="1" smtClean="0"/>
              <a:t>SIMBOLOGIA</a:t>
            </a:r>
            <a:r>
              <a:rPr lang="pt-BR" sz="3600" smtClean="0"/>
              <a:t> </a:t>
            </a:r>
            <a:br>
              <a:rPr lang="pt-BR" sz="3600" smtClean="0"/>
            </a:br>
            <a:r>
              <a:rPr lang="pt-BR" sz="3600" b="1" smtClean="0"/>
              <a:t>ESGOTO SANITÁRIO</a:t>
            </a:r>
            <a:endParaRPr lang="en-US" sz="3600" b="1" smtClean="0"/>
          </a:p>
        </p:txBody>
      </p:sp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791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aixaDeTexto 3"/>
          <p:cNvSpPr txBox="1">
            <a:spLocks noChangeArrowheads="1"/>
          </p:cNvSpPr>
          <p:nvPr/>
        </p:nvSpPr>
        <p:spPr bwMode="auto">
          <a:xfrm>
            <a:off x="762000" y="1600200"/>
            <a:ext cx="8382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w Cen MT"/>
              </a:rPr>
              <a:t> </a:t>
            </a:r>
            <a:endParaRPr lang="en-US">
              <a:latin typeface="Tw Cen MT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Alimentador Predial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Tubulação compreendida entre o ramal predial e a primeira derivação.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Barrilete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Conjunto de tubulações que se origina no reservatório e do qual derivam as colunas de distribuição.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Coluna de distribuição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Tubulação derivada do barrilete e destinada a alimentar ramais.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Peça de utilização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Dispositivo ligado a um sub-ramal para permitir a utilização da água.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Ponto de utiização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Extremidade de jusante do sub-ramal.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Ramal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Tubulação derivada da coluna de distribuição e destinada a alimentar os sub-ramais.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latin typeface="Tw Cen MT"/>
              </a:rPr>
              <a:t> </a:t>
            </a:r>
            <a:endParaRPr lang="en-US">
              <a:latin typeface="Tw Cen MT"/>
            </a:endParaRPr>
          </a:p>
          <a:p>
            <a:endParaRPr lang="en-US">
              <a:latin typeface="Tw Cen MT"/>
            </a:endParaRPr>
          </a:p>
          <a:p>
            <a:endParaRPr lang="en-US">
              <a:latin typeface="Tw Cen MT"/>
            </a:endParaRPr>
          </a:p>
        </p:txBody>
      </p:sp>
      <p:sp>
        <p:nvSpPr>
          <p:cNvPr id="37890" name="Título 1"/>
          <p:cNvSpPr>
            <a:spLocks/>
          </p:cNvSpPr>
          <p:nvPr/>
        </p:nvSpPr>
        <p:spPr bwMode="auto">
          <a:xfrm>
            <a:off x="457200" y="457200"/>
            <a:ext cx="853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3600" b="1">
                <a:solidFill>
                  <a:schemeClr val="tx2"/>
                </a:solidFill>
                <a:latin typeface="Tw Cen MT"/>
              </a:rPr>
              <a:t>GLOSSÁRIO </a:t>
            </a:r>
            <a:br>
              <a:rPr lang="pt-BR" sz="3600" b="1">
                <a:solidFill>
                  <a:schemeClr val="tx2"/>
                </a:solidFill>
                <a:latin typeface="Tw Cen MT"/>
              </a:rPr>
            </a:br>
            <a:r>
              <a:rPr lang="pt-BR" sz="3600" b="1">
                <a:solidFill>
                  <a:schemeClr val="tx2"/>
                </a:solidFill>
                <a:latin typeface="Tw Cen MT"/>
              </a:rPr>
              <a:t>INSTALAÇÃO DE ÁGUA POTÁVEL</a:t>
            </a:r>
            <a:endParaRPr lang="en-US" sz="3600" b="1">
              <a:solidFill>
                <a:schemeClr val="tx2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aixaDeTexto 3"/>
          <p:cNvSpPr txBox="1">
            <a:spLocks noChangeArrowheads="1"/>
          </p:cNvSpPr>
          <p:nvPr/>
        </p:nvSpPr>
        <p:spPr bwMode="auto">
          <a:xfrm>
            <a:off x="381000" y="1822450"/>
            <a:ext cx="8382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Ramal predial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Tubulação compreendida entre a arede pública de abastecimento e a instalação predial.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Registro de Passagem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Registro instalado em uma tubulação para permitir a interrupção da passagem de água.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Registro de utilização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Registro instalado no sub-ramal ou no ponto de utilização destinado ao fechamento ou à regulagem da vazão da água a ser utilizada.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Recalque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Chama-se recalque o encanamento que vai da bomba ao reservatório superior.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Sub-ramal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Tubulação que liga o ramal à peça de utilização.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Tubo de descarga 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- Tubo que liga a válvula ou caixa de descarga à bacia sanitária ou mictório</a:t>
            </a:r>
            <a:r>
              <a:rPr lang="pt-BR">
                <a:latin typeface="Tw Cen MT"/>
              </a:rPr>
              <a:t>. </a:t>
            </a:r>
            <a:endParaRPr lang="en-US">
              <a:latin typeface="Tw Cen MT"/>
            </a:endParaRPr>
          </a:p>
          <a:p>
            <a:endParaRPr lang="en-US">
              <a:latin typeface="Tw Cen MT"/>
            </a:endParaRPr>
          </a:p>
          <a:p>
            <a:endParaRPr lang="en-US">
              <a:latin typeface="Tw Cen MT"/>
            </a:endParaRPr>
          </a:p>
        </p:txBody>
      </p:sp>
      <p:sp>
        <p:nvSpPr>
          <p:cNvPr id="38914" name="Título 1"/>
          <p:cNvSpPr>
            <a:spLocks/>
          </p:cNvSpPr>
          <p:nvPr/>
        </p:nvSpPr>
        <p:spPr bwMode="auto">
          <a:xfrm>
            <a:off x="457200" y="457200"/>
            <a:ext cx="853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3600" b="1">
                <a:solidFill>
                  <a:schemeClr val="tx2"/>
                </a:solidFill>
                <a:latin typeface="Tw Cen MT"/>
              </a:rPr>
              <a:t>GLOSSÁRIO </a:t>
            </a:r>
            <a:br>
              <a:rPr lang="pt-BR" sz="3600" b="1">
                <a:solidFill>
                  <a:schemeClr val="tx2"/>
                </a:solidFill>
                <a:latin typeface="Tw Cen MT"/>
              </a:rPr>
            </a:br>
            <a:r>
              <a:rPr lang="pt-BR" sz="3600" b="1">
                <a:solidFill>
                  <a:schemeClr val="tx2"/>
                </a:solidFill>
                <a:latin typeface="Tw Cen MT"/>
              </a:rPr>
              <a:t>INSTALAÇÃO DE ÁGUA POTÁVEL</a:t>
            </a:r>
            <a:endParaRPr lang="en-US" sz="3600" b="1">
              <a:solidFill>
                <a:schemeClr val="tx2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aixaDeTexto 3"/>
          <p:cNvSpPr txBox="1">
            <a:spLocks noChangeArrowheads="1"/>
          </p:cNvSpPr>
          <p:nvPr/>
        </p:nvSpPr>
        <p:spPr bwMode="auto">
          <a:xfrm>
            <a:off x="762000" y="1600200"/>
            <a:ext cx="83820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Caixa de inspeção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Caixa destinada a permitir a inspeção, limpeza e desobstrução das tubulações.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Caixa retentora de gordura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Dispositivo projetado e instalado para separar e reter substâncias indesejáveis às redes de esgoto sanitário, no caso, gordura.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Caixa sifonada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Caixa dotada de fecho hídrico destinada a receber efluentes da instalação secundária de esgotos.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Coletor predial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Trecho da tubulação compreendido entre a última inserção, ramal de esgoto ou de descarga e o coletor público.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Coletor público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Tubulação pertencente ao sistema público de esgotos sanitários e destinada a receber e conduzir os efluentes dos coletores prediais.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latin typeface="Tw Cen MT"/>
              </a:rPr>
              <a:t> </a:t>
            </a:r>
            <a:endParaRPr lang="en-US">
              <a:latin typeface="Tw Cen MT"/>
            </a:endParaRPr>
          </a:p>
          <a:p>
            <a:r>
              <a:rPr lang="pt-BR">
                <a:latin typeface="Tw Cen MT"/>
              </a:rPr>
              <a:t> </a:t>
            </a:r>
            <a:endParaRPr lang="en-US">
              <a:latin typeface="Tw Cen MT"/>
            </a:endParaRPr>
          </a:p>
          <a:p>
            <a:endParaRPr lang="en-US">
              <a:latin typeface="Tw Cen MT"/>
            </a:endParaRPr>
          </a:p>
          <a:p>
            <a:endParaRPr lang="en-US">
              <a:latin typeface="Tw Cen MT"/>
            </a:endParaRPr>
          </a:p>
        </p:txBody>
      </p:sp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381000" y="152400"/>
            <a:ext cx="8667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 b="1">
                <a:solidFill>
                  <a:schemeClr val="tx2"/>
                </a:solidFill>
              </a:rPr>
              <a:t>GLOSSÁRIO </a:t>
            </a:r>
            <a:br>
              <a:rPr lang="pt-BR" sz="3600" b="1">
                <a:solidFill>
                  <a:schemeClr val="tx2"/>
                </a:solidFill>
              </a:rPr>
            </a:br>
            <a:r>
              <a:rPr lang="pt-BR" sz="3600" b="1">
                <a:solidFill>
                  <a:schemeClr val="tx2"/>
                </a:solidFill>
              </a:rPr>
              <a:t>INSTALAÇÃO DE ESGOTO SANITÁRIO</a:t>
            </a:r>
            <a:endParaRPr lang="en-US" sz="3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aixaDeTexto 3"/>
          <p:cNvSpPr txBox="1">
            <a:spLocks noChangeArrowheads="1"/>
          </p:cNvSpPr>
          <p:nvPr/>
        </p:nvSpPr>
        <p:spPr bwMode="auto">
          <a:xfrm>
            <a:off x="533400" y="1504950"/>
            <a:ext cx="83820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w Cen MT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Coluna de ventilação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Tubo ventilador vertical que se desenvolve através de um ou mais andares e cuja extremidade superior é aberta à atmosfera, ou ligada ao tubo ventilador primário ou a barrilete de ventilação.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Desconector 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- Dispositivo provido de fecho hídrico destinado a vedar a passagem dos gases.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Fecho hídrico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Camada líquida que, em um desconector, veda a passagem de gases.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Instalação primária de esgotos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Conjunto de tubulações e dispositivos onde têm acesso gases provenientes do coletor público ou dos dispositivos de tratamento.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Instalação secundária de esgotos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Conjunto de tubulações e dispositivos onde não têm acesso gases provenientes do coletor público ou dos dispositivos de tratamento.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Ralo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Caixa dotada de grelha na parte superior,destinada a receber águas de lavagem de piso ou de chuveiro.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endParaRPr lang="en-US">
              <a:latin typeface="Tw Cen MT"/>
            </a:endParaRPr>
          </a:p>
        </p:txBody>
      </p:sp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304800" y="152400"/>
            <a:ext cx="8667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 b="1">
                <a:solidFill>
                  <a:schemeClr val="tx2"/>
                </a:solidFill>
              </a:rPr>
              <a:t>GLOSSÁRIO </a:t>
            </a:r>
            <a:br>
              <a:rPr lang="pt-BR" sz="3600" b="1">
                <a:solidFill>
                  <a:schemeClr val="tx2"/>
                </a:solidFill>
              </a:rPr>
            </a:br>
            <a:r>
              <a:rPr lang="pt-BR" sz="3600" b="1">
                <a:solidFill>
                  <a:schemeClr val="tx2"/>
                </a:solidFill>
              </a:rPr>
              <a:t>INSTALAÇÃO DE ESGOTO SANITÁRIO</a:t>
            </a:r>
            <a:endParaRPr lang="en-US" sz="3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aixaDeTexto 3"/>
          <p:cNvSpPr txBox="1">
            <a:spLocks noChangeArrowheads="1"/>
          </p:cNvSpPr>
          <p:nvPr/>
        </p:nvSpPr>
        <p:spPr bwMode="auto">
          <a:xfrm>
            <a:off x="533400" y="1600200"/>
            <a:ext cx="8382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Ralo sifonado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Caixa sifonada dotada de grelha.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Ramal de descarga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Tubulação que recebe diretamente efluentes de aparelhos sanitários.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Ramal de esgoto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Tubulação que recebe efluentes de ramais de descarga.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Ramal de ventilação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Tubo ventilador que interliga o desconector ou ramal de descarga de um ou mais parelhos sanitários a uma coluna de ventilação ou a um ventilador primário.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Subcoletor 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- Tubulação que recebe efluentes de um ou mais tubos de queda ou ramais de esgoto.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latin typeface="Tw Cen MT"/>
              </a:rPr>
              <a:t> </a:t>
            </a:r>
            <a:endParaRPr lang="en-US">
              <a:latin typeface="Tw Cen MT"/>
            </a:endParaRPr>
          </a:p>
          <a:p>
            <a:endParaRPr lang="en-US">
              <a:latin typeface="Tw Cen MT"/>
            </a:endParaRPr>
          </a:p>
          <a:p>
            <a:endParaRPr lang="en-US">
              <a:latin typeface="Tw Cen MT"/>
            </a:endParaRPr>
          </a:p>
        </p:txBody>
      </p:sp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381000" y="152400"/>
            <a:ext cx="8667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 b="1">
                <a:solidFill>
                  <a:schemeClr val="tx2"/>
                </a:solidFill>
              </a:rPr>
              <a:t>GLOSSÁRIO </a:t>
            </a:r>
            <a:br>
              <a:rPr lang="pt-BR" sz="3600" b="1">
                <a:solidFill>
                  <a:schemeClr val="tx2"/>
                </a:solidFill>
              </a:rPr>
            </a:br>
            <a:r>
              <a:rPr lang="pt-BR" sz="3600" b="1">
                <a:solidFill>
                  <a:schemeClr val="tx2"/>
                </a:solidFill>
              </a:rPr>
              <a:t>INSTALAÇÃO DE ESGOTO SANITÁRIO</a:t>
            </a:r>
            <a:endParaRPr lang="en-US" sz="3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aixaDeTexto 3"/>
          <p:cNvSpPr txBox="1">
            <a:spLocks noChangeArrowheads="1"/>
          </p:cNvSpPr>
          <p:nvPr/>
        </p:nvSpPr>
        <p:spPr bwMode="auto">
          <a:xfrm>
            <a:off x="533400" y="1600200"/>
            <a:ext cx="8382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Tubo de Queda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Tubo vertical que recebe efluentes de subcoletores, ramais de esgoto e ramais de descarga.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Tubo Ventilador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- Tubo destinado a possibilitar o escoamento de ar da atmosfera par a instalação de esgoto e vice-versa ou a circulação de ar no interior da instalação com a finalidade de proteger o fecho hídrico dos desconectores de ruptura por aspiração ou compressão e de encaminhar os gases emanados do coletor público para a atmosfera.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latin typeface="Tw Cen MT"/>
              </a:rPr>
              <a:t> </a:t>
            </a:r>
            <a:endParaRPr lang="en-US">
              <a:latin typeface="Tw Cen MT"/>
            </a:endParaRPr>
          </a:p>
          <a:p>
            <a:endParaRPr lang="en-US">
              <a:latin typeface="Tw Cen MT"/>
            </a:endParaRPr>
          </a:p>
          <a:p>
            <a:endParaRPr lang="en-US">
              <a:latin typeface="Tw Cen MT"/>
            </a:endParaRPr>
          </a:p>
        </p:txBody>
      </p:sp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228600" y="152400"/>
            <a:ext cx="8667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 b="1">
                <a:solidFill>
                  <a:schemeClr val="tx2"/>
                </a:solidFill>
              </a:rPr>
              <a:t>GLOSSÁRIO </a:t>
            </a:r>
            <a:br>
              <a:rPr lang="pt-BR" sz="3600" b="1">
                <a:solidFill>
                  <a:schemeClr val="tx2"/>
                </a:solidFill>
              </a:rPr>
            </a:br>
            <a:r>
              <a:rPr lang="pt-BR" sz="3600" b="1">
                <a:solidFill>
                  <a:schemeClr val="tx2"/>
                </a:solidFill>
              </a:rPr>
              <a:t>INSTALAÇÃO DE ESGOTO SANITÁRIO</a:t>
            </a:r>
            <a:endParaRPr lang="en-US" sz="3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7812088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000">
                <a:solidFill>
                  <a:schemeClr val="tx2"/>
                </a:solidFill>
                <a:latin typeface="Calibri" pitchFamily="34" charset="0"/>
              </a:rPr>
              <a:t>Segundo a NBR 5626 o projeto das instalações prediais de água fria compreende:</a:t>
            </a:r>
          </a:p>
          <a:p>
            <a:endParaRPr lang="pt-BR" sz="200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2000">
                <a:solidFill>
                  <a:schemeClr val="tx2"/>
                </a:solidFill>
                <a:latin typeface="Calibri" pitchFamily="34" charset="0"/>
              </a:rPr>
              <a:t> Memorial descritivo e justificativo, cálculos, norma de execução, especificações dos materiais e equipamentos a serem utilizados;</a:t>
            </a:r>
          </a:p>
          <a:p>
            <a:pPr>
              <a:buFont typeface="Arial" charset="0"/>
              <a:buChar char="•"/>
            </a:pPr>
            <a:endParaRPr lang="pt-BR" sz="200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2000">
                <a:solidFill>
                  <a:schemeClr val="tx2"/>
                </a:solidFill>
                <a:latin typeface="Calibri" pitchFamily="34" charset="0"/>
              </a:rPr>
              <a:t>Todas as plantas, esquemas hidráulicos, esquemas verticais e outros além dos detalhes que se fizerem necessários ao perfeito entendimento dos elementos projetados; </a:t>
            </a:r>
          </a:p>
          <a:p>
            <a:pPr>
              <a:buFont typeface="Arial" charset="0"/>
              <a:buChar char="•"/>
            </a:pPr>
            <a:endParaRPr lang="pt-BR" sz="200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2000">
                <a:solidFill>
                  <a:schemeClr val="tx2"/>
                </a:solidFill>
                <a:latin typeface="Calibri" pitchFamily="34" charset="0"/>
              </a:rPr>
              <a:t>Todos os detalhes construtivos importantes tendo em vista garantir o cumprimento na execução de todas as suas prescrições</a:t>
            </a:r>
            <a:r>
              <a:rPr lang="pt-BR" sz="2400">
                <a:latin typeface="Tw Cen MT"/>
              </a:rPr>
              <a:t>. </a:t>
            </a:r>
            <a:endParaRPr lang="en-US" sz="2400">
              <a:latin typeface="Tw Cen MT"/>
            </a:endParaRPr>
          </a:p>
        </p:txBody>
      </p:sp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762000" y="381000"/>
            <a:ext cx="74771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3600" b="1">
                <a:solidFill>
                  <a:schemeClr val="tx2"/>
                </a:solidFill>
                <a:latin typeface="Tw Cen MT"/>
              </a:rPr>
              <a:t>O PROJETO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 txBox="1">
            <a:spLocks noChangeArrowheads="1"/>
          </p:cNvSpPr>
          <p:nvPr/>
        </p:nvSpPr>
        <p:spPr bwMode="auto">
          <a:xfrm>
            <a:off x="609600" y="1905000"/>
            <a:ext cx="79978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Tw Cen MT"/>
              <a:buAutoNum type="arabicPeriod"/>
            </a:pPr>
            <a:r>
              <a:rPr lang="pt-BR" sz="2400" b="1">
                <a:solidFill>
                  <a:schemeClr val="tx2"/>
                </a:solidFill>
                <a:latin typeface="Calibri" pitchFamily="34" charset="0"/>
              </a:rPr>
              <a:t>Concepção do projeto</a:t>
            </a:r>
            <a:r>
              <a:rPr lang="pt-BR" sz="2400">
                <a:solidFill>
                  <a:schemeClr val="tx2"/>
                </a:solidFill>
                <a:latin typeface="Calibri" pitchFamily="34" charset="0"/>
              </a:rPr>
              <a:t>: definição do tipo e uso do prédio, sua capacidade atual e futura, o tipo de sistema de abastecimento, os pontos de utilização, o sistema de distribuição, a localização dos reservatórios, tubulações e aparelhos</a:t>
            </a:r>
          </a:p>
          <a:p>
            <a:pPr marL="457200" indent="-457200">
              <a:buFont typeface="Tw Cen MT"/>
              <a:buAutoNum type="arabicPeriod"/>
            </a:pPr>
            <a:endParaRPr lang="pt-BR" sz="2400">
              <a:solidFill>
                <a:schemeClr val="tx2"/>
              </a:solidFill>
              <a:latin typeface="Calibri" pitchFamily="34" charset="0"/>
            </a:endParaRPr>
          </a:p>
          <a:p>
            <a:pPr marL="457200" indent="-457200">
              <a:buFont typeface="Tw Cen MT"/>
              <a:buAutoNum type="arabicPeriod"/>
            </a:pPr>
            <a:r>
              <a:rPr lang="pt-BR" sz="2400" b="1">
                <a:solidFill>
                  <a:schemeClr val="tx2"/>
                </a:solidFill>
                <a:latin typeface="Calibri" pitchFamily="34" charset="0"/>
              </a:rPr>
              <a:t>Determinação de vazões</a:t>
            </a:r>
            <a:r>
              <a:rPr lang="pt-BR" sz="2400">
                <a:solidFill>
                  <a:schemeClr val="tx2"/>
                </a:solidFill>
                <a:latin typeface="Calibri" pitchFamily="34" charset="0"/>
              </a:rPr>
              <a:t> e de reservação e da capacidade dos equipamentos (através de dados e tabelas da Norma)</a:t>
            </a:r>
            <a:endParaRPr lang="en-US" sz="2400">
              <a:solidFill>
                <a:schemeClr val="tx2"/>
              </a:solidFill>
              <a:latin typeface="Calibri" pitchFamily="34" charset="0"/>
            </a:endParaRPr>
          </a:p>
          <a:p>
            <a:pPr marL="457200" indent="-457200">
              <a:buFont typeface="Tw Cen MT"/>
              <a:buAutoNum type="arabicPeriod"/>
            </a:pPr>
            <a:endParaRPr lang="pt-BR" sz="2400">
              <a:solidFill>
                <a:schemeClr val="tx2"/>
              </a:solidFill>
              <a:latin typeface="Calibri" pitchFamily="34" charset="0"/>
            </a:endParaRPr>
          </a:p>
          <a:p>
            <a:pPr marL="457200" indent="-457200">
              <a:buFont typeface="Tw Cen MT"/>
              <a:buAutoNum type="arabicPeriod"/>
            </a:pPr>
            <a:r>
              <a:rPr lang="pt-BR" sz="2400" b="1">
                <a:solidFill>
                  <a:schemeClr val="tx2"/>
                </a:solidFill>
                <a:latin typeface="Calibri" pitchFamily="34" charset="0"/>
              </a:rPr>
              <a:t>Dimensionamento</a:t>
            </a:r>
            <a:r>
              <a:rPr lang="pt-BR" sz="2400">
                <a:solidFill>
                  <a:schemeClr val="tx2"/>
                </a:solidFill>
                <a:latin typeface="Calibri" pitchFamily="34" charset="0"/>
              </a:rPr>
              <a:t> das tubulações</a:t>
            </a:r>
            <a:endParaRPr lang="en-US" sz="2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762000" y="381000"/>
            <a:ext cx="74771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3600" b="1">
                <a:solidFill>
                  <a:schemeClr val="tx2"/>
                </a:solidFill>
                <a:latin typeface="Tw Cen MT"/>
              </a:rPr>
              <a:t>ETAPAS DO PROJETO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Rectangle 3"/>
          <p:cNvSpPr txBox="1">
            <a:spLocks noChangeArrowheads="1"/>
          </p:cNvSpPr>
          <p:nvPr/>
        </p:nvSpPr>
        <p:spPr bwMode="auto">
          <a:xfrm>
            <a:off x="609600" y="1905000"/>
            <a:ext cx="8027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400" b="1">
                <a:solidFill>
                  <a:schemeClr val="tx2"/>
                </a:solidFill>
                <a:latin typeface="Calibri" pitchFamily="34" charset="0"/>
              </a:rPr>
              <a:t>Definição</a:t>
            </a:r>
            <a:r>
              <a:rPr lang="pt-BR" sz="2400">
                <a:solidFill>
                  <a:schemeClr val="tx2"/>
                </a:solidFill>
                <a:latin typeface="Calibri" pitchFamily="34" charset="0"/>
              </a:rPr>
              <a:t>: Rede pública ou qualquer sistema particular de água</a:t>
            </a:r>
          </a:p>
          <a:p>
            <a:pPr marL="342900" indent="-342900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400">
                <a:solidFill>
                  <a:schemeClr val="tx2"/>
                </a:solidFill>
                <a:latin typeface="Calibri" pitchFamily="34" charset="0"/>
              </a:rPr>
              <a:t>		      potávelque abasteça uma instalação predial.</a:t>
            </a:r>
          </a:p>
        </p:txBody>
      </p:sp>
      <p:sp>
        <p:nvSpPr>
          <p:cNvPr id="17427" name="Rectangle 2"/>
          <p:cNvSpPr txBox="1">
            <a:spLocks noChangeArrowheads="1"/>
          </p:cNvSpPr>
          <p:nvPr/>
        </p:nvSpPr>
        <p:spPr bwMode="auto">
          <a:xfrm>
            <a:off x="762000" y="381000"/>
            <a:ext cx="74771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b="1">
                <a:solidFill>
                  <a:schemeClr val="tx2"/>
                </a:solidFill>
                <a:latin typeface="Calibri" pitchFamily="34" charset="0"/>
              </a:rPr>
              <a:t>SISTEMAS DE DISTRIBUIÇÃO</a:t>
            </a:r>
          </a:p>
        </p:txBody>
      </p:sp>
      <p:graphicFrame>
        <p:nvGraphicFramePr>
          <p:cNvPr id="17413" name="Organization Chart 5"/>
          <p:cNvGraphicFramePr>
            <a:graphicFrameLocks/>
          </p:cNvGraphicFramePr>
          <p:nvPr/>
        </p:nvGraphicFramePr>
        <p:xfrm>
          <a:off x="1371600" y="3048000"/>
          <a:ext cx="6248400" cy="3124200"/>
        </p:xfrm>
        <a:graphic>
          <a:graphicData uri="http://schemas.openxmlformats.org/drawingml/2006/compatibility">
            <com:legacyDrawing xmlns:com="http://schemas.openxmlformats.org/drawingml/2006/compatibility" spid="_x0000_s174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>
          <a:xfrm>
            <a:off x="612775" y="685800"/>
            <a:ext cx="8531225" cy="457200"/>
          </a:xfrm>
        </p:spPr>
        <p:txBody>
          <a:bodyPr/>
          <a:lstStyle/>
          <a:p>
            <a:pPr eaLnBrk="1" hangingPunct="1"/>
            <a:r>
              <a:rPr lang="pt-BR" sz="3600" b="1" smtClean="0"/>
              <a:t>SISTEMA DIRETO DE ABASTECIMENTO</a:t>
            </a:r>
            <a:br>
              <a:rPr lang="pt-BR" sz="3600" b="1" smtClean="0"/>
            </a:br>
            <a:endParaRPr lang="en-US" sz="3600" b="1" smtClean="0"/>
          </a:p>
        </p:txBody>
      </p:sp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76600"/>
            <a:ext cx="39433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52400" y="1600200"/>
            <a:ext cx="89916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VANTAGENS:</a:t>
            </a:r>
          </a:p>
          <a:p>
            <a:pPr algn="just" eaLnBrk="0" hangingPunct="0">
              <a:buFontTx/>
              <a:buChar char="•"/>
              <a:tabLst>
                <a:tab pos="228600" algn="l"/>
              </a:tabLst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Água de melhor qualidade devido a presença de cloro residual na rede de distribuição;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pPr algn="just" eaLnBrk="0" hangingPunct="0">
              <a:buFontTx/>
              <a:buChar char="•"/>
              <a:tabLst>
                <a:tab pos="228600" algn="l"/>
              </a:tabLst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Maior pressão disponível devido à pressão mínima de projeto em redes de distribuição pública;</a:t>
            </a:r>
          </a:p>
          <a:p>
            <a:pPr algn="just" eaLnBrk="0" hangingPunct="0">
              <a:buFontTx/>
              <a:buChar char="•"/>
              <a:tabLst>
                <a:tab pos="228600" algn="l"/>
              </a:tabLst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Menor custo da instalação, não havendo necessidade de reservatórios, bombas, registros de bóia, etc.</a:t>
            </a:r>
          </a:p>
          <a:p>
            <a:pPr algn="just" eaLnBrk="0" hangingPunct="0">
              <a:buFontTx/>
              <a:buChar char="•"/>
              <a:tabLst>
                <a:tab pos="228600" algn="l"/>
              </a:tabLst>
            </a:pPr>
            <a:endParaRPr lang="pt-BR">
              <a:solidFill>
                <a:schemeClr val="tx2"/>
              </a:solidFill>
              <a:latin typeface="Calibri" pitchFamily="34" charset="0"/>
            </a:endParaRPr>
          </a:p>
          <a:p>
            <a:pPr algn="just" eaLnBrk="0" hangingPunct="0">
              <a:buFontTx/>
              <a:buChar char="•"/>
              <a:tabLst>
                <a:tab pos="228600" algn="l"/>
              </a:tabLst>
            </a:pPr>
            <a:endParaRPr lang="pt-BR">
              <a:solidFill>
                <a:schemeClr val="tx2"/>
              </a:solidFill>
              <a:latin typeface="Calibri" pitchFamily="34" charset="0"/>
            </a:endParaRPr>
          </a:p>
          <a:p>
            <a:pPr algn="just" eaLnBrk="0" hangingPunct="0">
              <a:buFontTx/>
              <a:buChar char="•"/>
              <a:tabLst>
                <a:tab pos="228600" algn="l"/>
              </a:tabLst>
            </a:pPr>
            <a:endParaRPr lang="pt-BR">
              <a:solidFill>
                <a:schemeClr val="tx2"/>
              </a:solidFill>
              <a:latin typeface="Calibri" pitchFamily="34" charset="0"/>
            </a:endParaRPr>
          </a:p>
          <a:p>
            <a:pPr algn="just" eaLnBrk="0" hangingPunct="0">
              <a:buFontTx/>
              <a:buChar char="•"/>
              <a:tabLst>
                <a:tab pos="228600" algn="l"/>
              </a:tabLst>
            </a:pPr>
            <a:endParaRPr lang="pt-BR">
              <a:solidFill>
                <a:schemeClr val="tx2"/>
              </a:solidFill>
              <a:latin typeface="Calibri" pitchFamily="34" charset="0"/>
            </a:endParaRPr>
          </a:p>
          <a:p>
            <a:pPr algn="just" eaLnBrk="0" hangingPunct="0">
              <a:buFontTx/>
              <a:buChar char="•"/>
              <a:tabLst>
                <a:tab pos="228600" algn="l"/>
              </a:tabLst>
            </a:pPr>
            <a:endParaRPr lang="pt-BR">
              <a:solidFill>
                <a:schemeClr val="tx2"/>
              </a:solidFill>
              <a:latin typeface="Calibri" pitchFamily="34" charset="0"/>
            </a:endParaRPr>
          </a:p>
          <a:p>
            <a:pPr algn="just" eaLnBrk="0" hangingPunct="0">
              <a:buFontTx/>
              <a:buChar char="•"/>
              <a:tabLst>
                <a:tab pos="228600" algn="l"/>
              </a:tabLst>
            </a:pPr>
            <a:endParaRPr lang="pt-BR">
              <a:solidFill>
                <a:schemeClr val="tx2"/>
              </a:solidFill>
              <a:latin typeface="Calibri" pitchFamily="34" charset="0"/>
            </a:endParaRPr>
          </a:p>
          <a:p>
            <a:pPr algn="just" eaLnBrk="0" hangingPunct="0">
              <a:tabLst>
                <a:tab pos="228600" algn="l"/>
              </a:tabLst>
            </a:pPr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DESVANTAGENS:</a:t>
            </a:r>
          </a:p>
          <a:p>
            <a:pPr>
              <a:buFont typeface="Arial" charset="0"/>
              <a:buChar char="•"/>
              <a:tabLst>
                <a:tab pos="228600" algn="l"/>
              </a:tabLst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Falta de água no caso de interrupção no sistema de abastecimento ou de distribuição;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tabLst>
                <a:tab pos="228600" algn="l"/>
              </a:tabLst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Grandes variações de pressão ao longo do dia devido aos picos de maior ou de menor consumo na rede pública;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tabLst>
                <a:tab pos="228600" algn="l"/>
              </a:tabLst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Pressões elevadas em prédios situados nos pontos baixos da cidade.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pPr algn="just" eaLnBrk="0" hangingPunct="0">
              <a:tabLst>
                <a:tab pos="228600" algn="l"/>
              </a:tabLst>
            </a:pPr>
            <a:endParaRPr lang="pt-BR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>
          <a:xfrm>
            <a:off x="612775" y="685800"/>
            <a:ext cx="8531225" cy="457200"/>
          </a:xfrm>
        </p:spPr>
        <p:txBody>
          <a:bodyPr/>
          <a:lstStyle/>
          <a:p>
            <a:pPr eaLnBrk="1" hangingPunct="1"/>
            <a:r>
              <a:rPr lang="pt-BR" sz="3600" b="1" smtClean="0"/>
              <a:t>SISTEMA INDIRETO DE ABASTECIMENTO</a:t>
            </a:r>
            <a:br>
              <a:rPr lang="pt-BR" sz="3600" b="1" smtClean="0"/>
            </a:br>
            <a:endParaRPr lang="en-US" sz="3600" b="1" smtClean="0"/>
          </a:p>
        </p:txBody>
      </p:sp>
      <p:sp>
        <p:nvSpPr>
          <p:cNvPr id="19458" name="Retângulo 8"/>
          <p:cNvSpPr>
            <a:spLocks noChangeArrowheads="1"/>
          </p:cNvSpPr>
          <p:nvPr/>
        </p:nvSpPr>
        <p:spPr bwMode="auto">
          <a:xfrm>
            <a:off x="381000" y="16764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A alimentação dos aparelhos, das torneiras e peças da instalação é feita por meio de reservatórios. Há duas possibilidades: por gravidade ou por bombeamento.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81000" y="2438400"/>
            <a:ext cx="510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Distribuição por Gravidade</a:t>
            </a:r>
          </a:p>
          <a:p>
            <a:pPr eaLnBrk="0" hangingPunct="0"/>
            <a:r>
              <a:rPr lang="pt-BR">
                <a:solidFill>
                  <a:schemeClr val="tx2"/>
                </a:solidFill>
                <a:latin typeface="Calibri" pitchFamily="34" charset="0"/>
              </a:rPr>
              <a:t>A distribuição é feita através de um reservatório superior que é alimentado diretamente pela rede pública.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95800"/>
            <a:ext cx="40671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381000" y="3917950"/>
            <a:ext cx="5105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Distribuição por Bombeamento</a:t>
            </a:r>
          </a:p>
          <a:p>
            <a:pPr eaLnBrk="0" hangingPunct="0"/>
            <a:r>
              <a:rPr lang="pt-BR">
                <a:solidFill>
                  <a:schemeClr val="tx2"/>
                </a:solidFill>
                <a:latin typeface="Calibri" pitchFamily="34" charset="0"/>
              </a:rPr>
              <a:t>A distribuição também é feita através de um reservatório superior que, nesse caso, é alimentado por por um reservatório inferior por meio de uma bomba que leva a água do reservatório inferior até o superior 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>
          <a:xfrm>
            <a:off x="612775" y="685800"/>
            <a:ext cx="8531225" cy="457200"/>
          </a:xfrm>
        </p:spPr>
        <p:txBody>
          <a:bodyPr/>
          <a:lstStyle/>
          <a:p>
            <a:pPr eaLnBrk="1" hangingPunct="1"/>
            <a:r>
              <a:rPr lang="pt-BR" sz="3600" b="1" smtClean="0"/>
              <a:t>SISTEMA INDIRETO DE ABASTECIMENTO</a:t>
            </a:r>
            <a:br>
              <a:rPr lang="pt-BR" sz="3600" b="1" smtClean="0"/>
            </a:br>
            <a:endParaRPr lang="en-US" sz="3600" b="1" smtClean="0"/>
          </a:p>
        </p:txBody>
      </p:sp>
      <p:sp>
        <p:nvSpPr>
          <p:cNvPr id="20482" name="Retângulo 8"/>
          <p:cNvSpPr>
            <a:spLocks noChangeArrowheads="1"/>
          </p:cNvSpPr>
          <p:nvPr/>
        </p:nvSpPr>
        <p:spPr bwMode="auto">
          <a:xfrm>
            <a:off x="457200" y="1600200"/>
            <a:ext cx="83058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VANTAGENS</a:t>
            </a:r>
          </a:p>
          <a:p>
            <a:endParaRPr lang="pt-BR" b="1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Fornecimento de água de forma contínua, pois em caso de interrupções no fornecimento, tem-se um volume de água assegurado no reservatório;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 Apenas pequenas variações de pressão nos aparelhos ao longo do dia;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Permite a instalação de válvula de descarga;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Golpe de aríete desprezível;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Menor consumo que no sistema de abastecimento direto.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sz="2400" b="1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DESVANTAGENS</a:t>
            </a:r>
            <a:endParaRPr lang="en-US" b="1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>
                <a:solidFill>
                  <a:schemeClr val="tx2"/>
                </a:solidFill>
                <a:latin typeface="Calibri" pitchFamily="34" charset="0"/>
              </a:rPr>
              <a:t> 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Possível contaminação da água reservada devido à deposição de lodo no fundo dos reservatórios e à introdução de materiais indesejáveis nos mesmos;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Menores pressões, no caso da impossibilidade da elevação do reservatório;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Maior custo da instalação devido a necessidade de reservatórios, registros de bóia e outros acessórios.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/>
          </p:cNvSpPr>
          <p:nvPr/>
        </p:nvSpPr>
        <p:spPr bwMode="auto">
          <a:xfrm>
            <a:off x="612775" y="685800"/>
            <a:ext cx="853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3200" b="1">
                <a:solidFill>
                  <a:schemeClr val="tx2"/>
                </a:solidFill>
                <a:latin typeface="Tw Cen MT"/>
              </a:rPr>
              <a:t>SISTEMA HIDROPNEUMÁTICO</a:t>
            </a:r>
            <a:r>
              <a:rPr lang="pt-BR" sz="4000" b="1">
                <a:solidFill>
                  <a:schemeClr val="tx2"/>
                </a:solidFill>
                <a:latin typeface="Tw Cen MT"/>
              </a:rPr>
              <a:t/>
            </a:r>
            <a:br>
              <a:rPr lang="pt-BR" sz="4000" b="1">
                <a:solidFill>
                  <a:schemeClr val="tx2"/>
                </a:solidFill>
                <a:latin typeface="Tw Cen MT"/>
              </a:rPr>
            </a:br>
            <a:r>
              <a:rPr lang="pt-BR" sz="3200" b="1">
                <a:solidFill>
                  <a:schemeClr val="tx2"/>
                </a:solidFill>
                <a:latin typeface="Tw Cen MT"/>
              </a:rPr>
              <a:t>DE ABASTECIMENTO</a:t>
            </a:r>
          </a:p>
          <a:p>
            <a:endParaRPr lang="en-US" sz="4000" b="1">
              <a:solidFill>
                <a:schemeClr val="tx2"/>
              </a:solidFill>
              <a:latin typeface="Tw Cen MT"/>
            </a:endParaRP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1905000"/>
            <a:ext cx="37338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81000" y="3841750"/>
            <a:ext cx="73152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r>
              <a:rPr lang="pt-BR" b="1">
                <a:solidFill>
                  <a:schemeClr val="tx2"/>
                </a:solidFill>
                <a:latin typeface="Calibri" pitchFamily="34" charset="0"/>
              </a:rPr>
              <a:t>Abastecimento Hidropneumático</a:t>
            </a:r>
          </a:p>
          <a:p>
            <a:endParaRPr lang="pt-BR" b="1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/>
            <a:r>
              <a:rPr lang="pt-BR">
                <a:solidFill>
                  <a:schemeClr val="tx2"/>
                </a:solidFill>
                <a:latin typeface="Calibri" pitchFamily="34" charset="0"/>
              </a:rPr>
              <a:t>Conjunto de tubulações e equipamentos destinados a manter sob pressão a rede de distribuição predial. É constituído por uma bomba centrífuga, um injetor de ar e um tanque de pressão e dispensa o reservatório superior. A desvantagem é qu sua instalação é cara, só sendo recomendada em caso especiais (gabarito crírico ou para aliviar o peso na estrutura).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907</TotalTime>
  <Words>1409</Words>
  <Application>Microsoft Office PowerPoint</Application>
  <PresentationFormat>Apresentação na tela (4:3)</PresentationFormat>
  <Paragraphs>233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Tw Cen MT</vt:lpstr>
      <vt:lpstr>Wingdings</vt:lpstr>
      <vt:lpstr>Wingdings 2</vt:lpstr>
      <vt:lpstr>Calibri</vt:lpstr>
      <vt:lpstr>Mediano</vt:lpstr>
      <vt:lpstr>Desenho Aplicado à Engenharia PROJETO HIDRÁULICO</vt:lpstr>
      <vt:lpstr>Slide 2</vt:lpstr>
      <vt:lpstr>Slide 3</vt:lpstr>
      <vt:lpstr>Slide 4</vt:lpstr>
      <vt:lpstr>Slide 5</vt:lpstr>
      <vt:lpstr>SISTEMA DIRETO DE ABASTECIMENTO </vt:lpstr>
      <vt:lpstr>SISTEMA INDIRETO DE ABASTECIMENTO </vt:lpstr>
      <vt:lpstr>SISTEMA INDIRETO DE ABASTECIMENTO </vt:lpstr>
      <vt:lpstr>Slide 9</vt:lpstr>
      <vt:lpstr>INSTALAÇÃO PREDIAL DE ÁGUA POTÁVEL</vt:lpstr>
      <vt:lpstr>ESQUEMAS DE DISTRIBUIÇÃO DE ÁGUA POTÁVEL</vt:lpstr>
      <vt:lpstr>ESQUEMA TÍPICO DE DISTRIBUÇÃO  DE ÁGUA POTÁVEL</vt:lpstr>
      <vt:lpstr>Slide 13</vt:lpstr>
      <vt:lpstr>Slide 14</vt:lpstr>
      <vt:lpstr>ESQUEMA TÍPICO DE DISTRIBUIÇÃO DE  ÁGUA FRIA + ÁGUA QUENTE</vt:lpstr>
      <vt:lpstr>INSTALAÇÃO PREDIAL DE ESGOTO SANITÁRIO E DE ÁGUA PLUVIAL</vt:lpstr>
      <vt:lpstr>PROJETO INSTALAÇÃO ESGOTO SANITÁRIO</vt:lpstr>
      <vt:lpstr>Slide 18</vt:lpstr>
      <vt:lpstr>Slide 19</vt:lpstr>
      <vt:lpstr>Slide 20</vt:lpstr>
      <vt:lpstr>ESQUEMA ESGOTO SANITÁRIO</vt:lpstr>
      <vt:lpstr>REPRESENTAÇÃO DA INSTALAÇÃO DE ESGOTO SANITÁRIO</vt:lpstr>
      <vt:lpstr>SIMBOLOGIA  ESGOTO SANITÁRIO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DESENHO TÉCNICO IV</dc:title>
  <dc:creator>Mariana</dc:creator>
  <cp:lastModifiedBy>Mariana</cp:lastModifiedBy>
  <cp:revision>52</cp:revision>
  <dcterms:created xsi:type="dcterms:W3CDTF">2009-08-04T22:54:16Z</dcterms:created>
  <dcterms:modified xsi:type="dcterms:W3CDTF">2014-06-08T22:31:52Z</dcterms:modified>
</cp:coreProperties>
</file>