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9" r:id="rId26"/>
    <p:sldId id="290" r:id="rId27"/>
    <p:sldId id="281" r:id="rId28"/>
    <p:sldId id="282" r:id="rId29"/>
    <p:sldId id="291" r:id="rId30"/>
    <p:sldId id="292" r:id="rId31"/>
    <p:sldId id="293" r:id="rId32"/>
    <p:sldId id="294" r:id="rId33"/>
    <p:sldId id="283" r:id="rId34"/>
    <p:sldId id="295" r:id="rId35"/>
    <p:sldId id="296" r:id="rId36"/>
    <p:sldId id="297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7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A0DC12-15C6-47A0-8F62-AA6D1F5688B0}" type="datetimeFigureOut">
              <a:rPr lang="en-US"/>
              <a:pPr>
                <a:defRPr/>
              </a:pPr>
              <a:t>6/5/2014</a:t>
            </a:fld>
            <a:endParaRPr lang="en-US"/>
          </a:p>
        </p:txBody>
      </p:sp>
      <p:sp>
        <p:nvSpPr>
          <p:cNvPr id="10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CA416A-3865-4DD6-88BB-B1FC5738DD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C5683-80A4-4A3D-81C9-5ABF07080E60}" type="datetimeFigureOut">
              <a:rPr lang="en-US"/>
              <a:pPr>
                <a:defRPr/>
              </a:pPr>
              <a:t>6/5/2014</a:t>
            </a:fld>
            <a:endParaRPr lang="en-US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AD9B-D823-49DA-A182-19CA8CD81D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77199-08C3-455A-A68D-3E8BEB1D208A}" type="datetimeFigureOut">
              <a:rPr lang="en-US"/>
              <a:pPr>
                <a:defRPr/>
              </a:pPr>
              <a:t>6/5/2014</a:t>
            </a:fld>
            <a:endParaRPr 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54186-1FF3-4F3B-A47F-14EB11BB2BA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66911-F38B-47D8-B4E8-08C802070B8B}" type="datetimeFigureOut">
              <a:rPr lang="en-US"/>
              <a:pPr>
                <a:defRPr/>
              </a:pPr>
              <a:t>6/5/2014</a:t>
            </a:fld>
            <a:endParaRPr lang="en-US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F64B6-09B9-4C04-BF70-F94E13D7C08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7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254BB-CF91-44FA-8822-B50BEA22D40E}" type="datetimeFigureOut">
              <a:rPr lang="en-US"/>
              <a:pPr>
                <a:defRPr/>
              </a:pPr>
              <a:t>6/5/2014</a:t>
            </a:fld>
            <a:endParaRPr lang="en-US"/>
          </a:p>
        </p:txBody>
      </p:sp>
      <p:sp>
        <p:nvSpPr>
          <p:cNvPr id="8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E03C5C9-1ABD-49CA-AC41-C3E1B4BF5FF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6CCECE3-2F9F-405B-B894-097709A76367}" type="datetimeFigureOut">
              <a:rPr lang="en-US"/>
              <a:pPr>
                <a:defRPr/>
              </a:pPr>
              <a:t>6/5/2014</a:t>
            </a:fld>
            <a:endParaRPr lang="en-US"/>
          </a:p>
        </p:txBody>
      </p:sp>
      <p:sp>
        <p:nvSpPr>
          <p:cNvPr id="6" name="Espaço Reservado para Número de Slid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D47260F-6A18-42FC-BA51-0D191B5D73B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Espaço Reservado para Rodapé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3148CC-75A4-48BF-9DF2-B204E0E019FA}" type="datetimeFigureOut">
              <a:rPr lang="en-US"/>
              <a:pPr>
                <a:defRPr/>
              </a:pPr>
              <a:t>6/5/2014</a:t>
            </a:fld>
            <a:endParaRPr lang="en-US"/>
          </a:p>
        </p:txBody>
      </p:sp>
      <p:sp>
        <p:nvSpPr>
          <p:cNvPr id="8" name="Espaço Reservado para Número de Slid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F387B6-FB80-41C2-A02C-4ED86FBC20F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6EBF-49BF-4740-9C31-FEBE0F693C0E}" type="datetimeFigureOut">
              <a:rPr lang="en-US"/>
              <a:pPr>
                <a:defRPr/>
              </a:pPr>
              <a:t>6/5/2014</a:t>
            </a:fld>
            <a:endParaRPr lang="en-US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E35C2-AE9C-4CA4-85A8-A9FCFFDA7FF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EE9E8-C519-4ED5-82B3-741DDD0B0D37}" type="datetimeFigureOut">
              <a:rPr lang="en-US"/>
              <a:pPr>
                <a:defRPr/>
              </a:pPr>
              <a:t>6/5/2014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6C7CD3-DA11-4537-B4FE-DCCEF9D9F7C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D8186-1456-4E2C-A045-45C12E6B5BB0}" type="datetimeFigureOut">
              <a:rPr lang="en-US"/>
              <a:pPr>
                <a:defRPr/>
              </a:pPr>
              <a:t>6/5/2014</a:t>
            </a:fld>
            <a:endParaRPr lang="en-US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74E88-BF39-4052-94F8-9F6BC91976B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1D6D11-BB70-4328-9145-23ADE51E366A}" type="datetimeFigureOut">
              <a:rPr lang="en-US"/>
              <a:pPr>
                <a:defRPr/>
              </a:pPr>
              <a:t>6/5/2014</a:t>
            </a:fld>
            <a:endParaRPr lang="en-US"/>
          </a:p>
        </p:txBody>
      </p:sp>
      <p:sp>
        <p:nvSpPr>
          <p:cNvPr id="10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3901A5EF-AE30-4D48-880C-C482917EB79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1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B6E16F-9605-4AE6-9701-B66199A66F30}" type="datetimeFigureOut">
              <a:rPr lang="en-US"/>
              <a:pPr>
                <a:defRPr/>
              </a:pPr>
              <a:t>6/5/2014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E4BD76-5060-4015-8695-6A6019C9A7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0" r:id="rId6"/>
    <p:sldLayoutId id="2147483676" r:id="rId7"/>
    <p:sldLayoutId id="2147483669" r:id="rId8"/>
    <p:sldLayoutId id="2147483677" r:id="rId9"/>
    <p:sldLayoutId id="2147483668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09800" y="2743200"/>
            <a:ext cx="6477000" cy="1828800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>DESENHO APLICADO ÀS ENGENHARIAS </a:t>
            </a:r>
            <a:br>
              <a:rPr lang="en-US" dirty="0" smtClean="0"/>
            </a:br>
            <a:r>
              <a:rPr lang="en-US" sz="2200" dirty="0" smtClean="0"/>
              <a:t>INSTALAÇÕES </a:t>
            </a:r>
            <a:r>
              <a:rPr lang="en-US" sz="2200" dirty="0" err="1" smtClean="0"/>
              <a:t>elétricAS</a:t>
            </a:r>
            <a:endParaRPr lang="en-US" dirty="0"/>
          </a:p>
        </p:txBody>
      </p:sp>
      <p:sp>
        <p:nvSpPr>
          <p:cNvPr id="52226" name="Subtítulo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algn="r"/>
            <a:r>
              <a:rPr lang="pt-BR" dirty="0" err="1" smtClean="0"/>
              <a:t>Profa</a:t>
            </a:r>
            <a:r>
              <a:rPr lang="pt-BR" dirty="0" smtClean="0"/>
              <a:t>. MARIANA GUSMÃO</a:t>
            </a:r>
          </a:p>
        </p:txBody>
      </p:sp>
      <p:sp>
        <p:nvSpPr>
          <p:cNvPr id="52227" name="CaixaDeTexto 3"/>
          <p:cNvSpPr txBox="1">
            <a:spLocks noChangeArrowheads="1"/>
          </p:cNvSpPr>
          <p:nvPr/>
        </p:nvSpPr>
        <p:spPr bwMode="auto">
          <a:xfrm>
            <a:off x="1295400" y="6324600"/>
            <a:ext cx="8691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 smtClean="0">
                <a:latin typeface="Tw Cen MT"/>
              </a:rPr>
              <a:t>2014.1</a:t>
            </a:r>
            <a:endParaRPr lang="pt-BR" dirty="0"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Tomadas de Uso Geral – TUG’s</a:t>
            </a:r>
            <a:endParaRPr lang="en-US" smtClean="0"/>
          </a:p>
        </p:txBody>
      </p:sp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72732" y="1886331"/>
            <a:ext cx="2615374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23691" y="2019909"/>
            <a:ext cx="4562475" cy="418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Circuito Elétrico</a:t>
            </a:r>
            <a:endParaRPr lang="en-US" smtClean="0"/>
          </a:p>
        </p:txBody>
      </p:sp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19476" y="1223962"/>
            <a:ext cx="55626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Medidor e Quadro de Distribuição</a:t>
            </a:r>
            <a:endParaRPr lang="en-US" smtClean="0"/>
          </a:p>
        </p:txBody>
      </p:sp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13411" y="1023476"/>
            <a:ext cx="4639339" cy="581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Setores de uma Instalação Elétrica</a:t>
            </a:r>
            <a:endParaRPr lang="en-US" smtClean="0"/>
          </a:p>
        </p:txBody>
      </p:sp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30400" y="889000"/>
            <a:ext cx="5257800" cy="66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Setores de uma Instalação Elétrica</a:t>
            </a:r>
            <a:endParaRPr lang="en-US" smtClean="0"/>
          </a:p>
        </p:txBody>
      </p:sp>
      <p:sp>
        <p:nvSpPr>
          <p:cNvPr id="26626" name="Rectangle 3"/>
          <p:cNvSpPr txBox="1">
            <a:spLocks noChangeArrowheads="1"/>
          </p:cNvSpPr>
          <p:nvPr/>
        </p:nvSpPr>
        <p:spPr bwMode="auto">
          <a:xfrm>
            <a:off x="685800" y="1447800"/>
            <a:ext cx="781208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000" dirty="0">
                <a:latin typeface="Tw Cen MT"/>
              </a:rPr>
              <a:t>Definições: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Tw Cen MT"/>
              </a:rPr>
              <a:t>CIRCUITO ELÉTRICO: </a:t>
            </a:r>
            <a:r>
              <a:rPr lang="pt-BR" sz="2000" dirty="0" smtClean="0">
                <a:latin typeface="Tw Cen MT"/>
              </a:rPr>
              <a:t>é o </a:t>
            </a:r>
            <a:r>
              <a:rPr lang="pt-BR" sz="2000" dirty="0">
                <a:latin typeface="Tw Cen MT"/>
              </a:rPr>
              <a:t>conjunto de equipamentos e condutores elétricos, ligados a um mesmo dispositivo de </a:t>
            </a:r>
            <a:r>
              <a:rPr lang="pt-BR" sz="2000" dirty="0" smtClean="0">
                <a:latin typeface="Tw Cen MT"/>
              </a:rPr>
              <a:t>proteção;</a:t>
            </a:r>
            <a:endParaRPr lang="pt-BR" sz="2000" dirty="0">
              <a:latin typeface="Tw Cen MT"/>
            </a:endParaRP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Tw Cen MT"/>
              </a:rPr>
              <a:t>CIRCUITOS </a:t>
            </a:r>
            <a:r>
              <a:rPr lang="pt-BR" sz="2000" dirty="0" smtClean="0">
                <a:latin typeface="Tw Cen MT"/>
              </a:rPr>
              <a:t>TERMINAIS: </a:t>
            </a:r>
            <a:r>
              <a:rPr lang="pt-BR" sz="2000" dirty="0">
                <a:latin typeface="Tw Cen MT"/>
              </a:rPr>
              <a:t>são os circuitos que alimentam diretamente os equipamentos de utilização (lâmpadas, aparelhos elétricos, motores) e ou tomadas de corrente de uso geral ou de uso especifico. Podem ser monofásicos, bifásicos ou trifásicos, conforme a natureza das cargas que </a:t>
            </a:r>
            <a:r>
              <a:rPr lang="pt-BR" sz="2000" dirty="0" smtClean="0">
                <a:latin typeface="Tw Cen MT"/>
              </a:rPr>
              <a:t>alimentam;</a:t>
            </a:r>
            <a:endParaRPr lang="pt-BR" sz="2000" dirty="0">
              <a:latin typeface="Tw Cen MT"/>
            </a:endParaRP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Tw Cen MT"/>
              </a:rPr>
              <a:t>DISPOSITIVO DE PROTEÇÃO: é um equipamento que atua automaticamente pela ação de dispositivos sensíveis, quando o circuito elétrico ao qual está conectado é submetido a determinadas condições anormais, evitando ou limitando danos a um sistema ou equipamento (disjuntores termomagnéticos, os disjuntores diferenciais e os fusíveis</a:t>
            </a:r>
            <a:r>
              <a:rPr lang="pt-BR" sz="2000" dirty="0" smtClean="0">
                <a:latin typeface="Tw Cen MT"/>
              </a:rPr>
              <a:t>);</a:t>
            </a:r>
            <a:endParaRPr lang="pt-BR" sz="2000" dirty="0">
              <a:latin typeface="Tw Cen MT"/>
            </a:endParaRP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Tw Cen MT"/>
              </a:rPr>
              <a:t>QUADRO DE DISTRIBUIÇÃO: destina-se a abrigar um ou mais dispositivos de proteção e/ou de manobra e a conexão de condutores elétricos interligados aos mesmos, com o fim de distribuir a energia elétrica aos diversos </a:t>
            </a:r>
            <a:r>
              <a:rPr lang="pt-BR" sz="2000" dirty="0" smtClean="0">
                <a:latin typeface="Tw Cen MT"/>
              </a:rPr>
              <a:t>circuitos.</a:t>
            </a:r>
            <a:endParaRPr lang="pt-BR" sz="2000" dirty="0"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Quadros de distribuição terminais</a:t>
            </a:r>
            <a:endParaRPr lang="en-US" smtClean="0"/>
          </a:p>
        </p:txBody>
      </p:sp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53181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6858000" y="1676400"/>
            <a:ext cx="1871663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w Cen MT"/>
            </a:endParaRPr>
          </a:p>
          <a:p>
            <a:r>
              <a:rPr lang="pt-BR" sz="2000">
                <a:latin typeface="Tw Cen MT"/>
              </a:rPr>
              <a:t>Quadro de distribuição é o centro de distribuição de toda a instalação elétrica de uma residência.</a:t>
            </a:r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250825" y="6100763"/>
            <a:ext cx="734536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w Cen MT"/>
            </a:endParaRPr>
          </a:p>
          <a:p>
            <a:r>
              <a:rPr lang="pt-BR" sz="2000">
                <a:latin typeface="Tw Cen MT"/>
              </a:rPr>
              <a:t>Quadro de distribuição (ELEKTRO, PIRELLI, 2001)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95576" y="952424"/>
            <a:ext cx="449564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765175" y="381000"/>
            <a:ext cx="815340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4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Circuitos Terminais</a:t>
            </a:r>
            <a:endParaRPr lang="en-US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Circuitos Terminais</a:t>
            </a:r>
            <a:endParaRPr lang="en-US" smtClean="0"/>
          </a:p>
        </p:txBody>
      </p:sp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6400800" cy="461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Circuitos Terminais</a:t>
            </a:r>
            <a:endParaRPr lang="en-US" smtClean="0"/>
          </a:p>
        </p:txBody>
      </p:sp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5341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Circuitos Terminais</a:t>
            </a:r>
            <a:endParaRPr lang="en-US" smtClean="0"/>
          </a:p>
        </p:txBody>
      </p:sp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24075" y="523875"/>
            <a:ext cx="5235575" cy="712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62000" y="381000"/>
            <a:ext cx="7477125" cy="754063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Locação dos Pontos Elétricos </a:t>
            </a:r>
          </a:p>
        </p:txBody>
      </p:sp>
      <p:sp>
        <p:nvSpPr>
          <p:cNvPr id="14338" name="Rectangle 3"/>
          <p:cNvSpPr txBox="1">
            <a:spLocks noChangeArrowheads="1"/>
          </p:cNvSpPr>
          <p:nvPr/>
        </p:nvSpPr>
        <p:spPr bwMode="auto">
          <a:xfrm>
            <a:off x="685800" y="1905000"/>
            <a:ext cx="73866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000" dirty="0">
                <a:latin typeface="Calibri" pitchFamily="34" charset="0"/>
              </a:rPr>
              <a:t>Recomendações</a:t>
            </a:r>
            <a:r>
              <a:rPr lang="pt-BR" sz="2000" dirty="0" smtClean="0">
                <a:latin typeface="Calibri" pitchFamily="34" charset="0"/>
              </a:rPr>
              <a:t>: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endParaRPr lang="pt-BR" sz="2000" dirty="0">
              <a:latin typeface="Calibri" pitchFamily="34" charset="0"/>
            </a:endParaRP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 smtClean="0">
                <a:latin typeface="Calibri" pitchFamily="34" charset="0"/>
              </a:rPr>
              <a:t>Usar a simbologia apropriada para cada ponto de utilização;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 smtClean="0">
                <a:latin typeface="Calibri" pitchFamily="34" charset="0"/>
              </a:rPr>
              <a:t>Fazer </a:t>
            </a:r>
            <a:r>
              <a:rPr lang="pt-BR" sz="2000" dirty="0">
                <a:latin typeface="Calibri" pitchFamily="34" charset="0"/>
              </a:rPr>
              <a:t>o desenho </a:t>
            </a:r>
            <a:r>
              <a:rPr lang="pt-BR" sz="2000" dirty="0" smtClean="0">
                <a:latin typeface="Calibri" pitchFamily="34" charset="0"/>
              </a:rPr>
              <a:t>utilizando </a:t>
            </a:r>
            <a:r>
              <a:rPr lang="pt-BR" sz="2000" dirty="0">
                <a:latin typeface="Calibri" pitchFamily="34" charset="0"/>
              </a:rPr>
              <a:t>gabarito específico para projetos de instalações </a:t>
            </a:r>
            <a:r>
              <a:rPr lang="pt-BR" sz="2000" dirty="0" smtClean="0">
                <a:latin typeface="Calibri" pitchFamily="34" charset="0"/>
              </a:rPr>
              <a:t>elétricas;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 smtClean="0">
                <a:latin typeface="Calibri" pitchFamily="34" charset="0"/>
              </a:rPr>
              <a:t>Informar </a:t>
            </a:r>
            <a:r>
              <a:rPr lang="pt-BR" sz="2000" dirty="0" smtClean="0">
                <a:latin typeface="Calibri" pitchFamily="34" charset="0"/>
              </a:rPr>
              <a:t>ao </a:t>
            </a:r>
            <a:r>
              <a:rPr lang="pt-BR" sz="2000" dirty="0">
                <a:latin typeface="Calibri" pitchFamily="34" charset="0"/>
              </a:rPr>
              <a:t>lado de cada ponto a sua respectiva potência</a:t>
            </a:r>
            <a:r>
              <a:rPr lang="pt-BR" sz="2000" dirty="0" smtClean="0">
                <a:latin typeface="Calibri" pitchFamily="34" charset="0"/>
              </a:rPr>
              <a:t>;</a:t>
            </a:r>
            <a:endParaRPr lang="pt-BR" sz="2000" dirty="0">
              <a:latin typeface="Calibri" pitchFamily="34" charset="0"/>
            </a:endParaRP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Observar o projeto arquitetônico, o projeto estrutural e os demais projetos de utilidades do edifício, evitando locar pontos elétricos sobre elementos estruturais (pilares ou vigas de concreto) ou em interferência com outras </a:t>
            </a:r>
            <a:r>
              <a:rPr lang="pt-BR" sz="2000" dirty="0" smtClean="0">
                <a:latin typeface="Calibri" pitchFamily="34" charset="0"/>
              </a:rPr>
              <a:t>instalações;</a:t>
            </a:r>
            <a:endParaRPr lang="pt-BR" sz="2000" dirty="0">
              <a:latin typeface="Calibri" pitchFamily="34" charset="0"/>
            </a:endParaRP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pt-BR" sz="2400" dirty="0"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Setores de uma Instalação Elétrica</a:t>
            </a:r>
            <a:endParaRPr lang="en-US" smtClean="0"/>
          </a:p>
        </p:txBody>
      </p:sp>
      <p:sp>
        <p:nvSpPr>
          <p:cNvPr id="32770" name="Rectangle 3"/>
          <p:cNvSpPr txBox="1">
            <a:spLocks noChangeArrowheads="1"/>
          </p:cNvSpPr>
          <p:nvPr/>
        </p:nvSpPr>
        <p:spPr bwMode="auto">
          <a:xfrm>
            <a:off x="609600" y="1524000"/>
            <a:ext cx="78120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000" dirty="0">
                <a:latin typeface="Calibri" pitchFamily="34" charset="0"/>
              </a:rPr>
              <a:t>Definições</a:t>
            </a:r>
            <a:r>
              <a:rPr lang="pt-BR" sz="2000" dirty="0" smtClean="0">
                <a:latin typeface="Calibri" pitchFamily="34" charset="0"/>
              </a:rPr>
              <a:t>: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</a:pPr>
            <a:endParaRPr lang="pt-BR" sz="2000" dirty="0">
              <a:latin typeface="Calibri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QUADROS TERMINAIS: São quadros elétricos que alimentam exclusivamente circuitos </a:t>
            </a:r>
            <a:r>
              <a:rPr lang="pt-BR" sz="2000" dirty="0" smtClean="0">
                <a:latin typeface="Calibri" pitchFamily="34" charset="0"/>
              </a:rPr>
              <a:t>terminais;</a:t>
            </a:r>
            <a:endParaRPr lang="pt-BR" sz="2000" dirty="0">
              <a:latin typeface="Calibri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CIRCUITOS ALIMENTADORES: são os circuitos que alimentam um ou mais quadros terminais e/ou quadros de distribuição (alimentadores), podem ser monofásicos, bifásicos ou trifásicos. Partem de uma fonte de energia (rede pública, transformador ou gerador) ou de um quadro de distribuição e alimentam um ou mais </a:t>
            </a:r>
            <a:r>
              <a:rPr lang="pt-BR" sz="2000" dirty="0" smtClean="0">
                <a:latin typeface="Calibri" pitchFamily="34" charset="0"/>
              </a:rPr>
              <a:t>quadros;</a:t>
            </a:r>
            <a:endParaRPr lang="pt-BR" sz="2000" dirty="0">
              <a:latin typeface="Calibri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QUADROS ALIMENTADORES OU QUADROS DE DISTRIBUIÇÃO: são os quadros dos quais partem um ou mais circuitos alimentadores, podendo também partir dos mesmos, circuitos terminais.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	</a:t>
            </a:r>
            <a:endParaRPr lang="en-US" smtClean="0"/>
          </a:p>
        </p:txBody>
      </p:sp>
      <p:sp>
        <p:nvSpPr>
          <p:cNvPr id="33794" name="Rectangle 3"/>
          <p:cNvSpPr txBox="1">
            <a:spLocks noChangeArrowheads="1"/>
          </p:cNvSpPr>
          <p:nvPr/>
        </p:nvSpPr>
        <p:spPr bwMode="auto">
          <a:xfrm>
            <a:off x="609600" y="1524000"/>
            <a:ext cx="7812088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pt-BR" sz="2400">
              <a:latin typeface="Tw Cen MT"/>
            </a:endParaRP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900">
                <a:latin typeface="Tw Cen MT"/>
              </a:rPr>
              <a:t>Deverão ser localizados, preferencialmente, no </a:t>
            </a:r>
            <a:r>
              <a:rPr lang="pt-BR" sz="2900" b="1">
                <a:latin typeface="Tw Cen MT"/>
              </a:rPr>
              <a:t>Centro de Carga </a:t>
            </a:r>
            <a:r>
              <a:rPr lang="pt-BR" sz="2900">
                <a:latin typeface="Tw Cen MT"/>
              </a:rPr>
              <a:t>da instalação, que será definido como o ponto ou região onde se concentram as maiores potências, em local de fácil acesso, objetivando funcionalidade e segurança.</a:t>
            </a:r>
          </a:p>
        </p:txBody>
      </p:sp>
      <p:sp>
        <p:nvSpPr>
          <p:cNvPr id="33795" name="Título 1"/>
          <p:cNvSpPr txBox="1">
            <a:spLocks/>
          </p:cNvSpPr>
          <p:nvPr/>
        </p:nvSpPr>
        <p:spPr bwMode="auto">
          <a:xfrm>
            <a:off x="765175" y="1524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4000">
                <a:latin typeface="Tw Cen MT"/>
              </a:rPr>
              <a:t>Recomendações para Localização dos Quadros Elétricos</a:t>
            </a:r>
            <a:endParaRPr lang="en-US" sz="4000"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 txBox="1">
            <a:spLocks noChangeArrowheads="1"/>
          </p:cNvSpPr>
          <p:nvPr/>
        </p:nvSpPr>
        <p:spPr bwMode="auto">
          <a:xfrm>
            <a:off x="685800" y="2057400"/>
            <a:ext cx="78120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Quadros terminais de instalações de serviço (condomínio</a:t>
            </a:r>
            <a:r>
              <a:rPr lang="pt-BR" sz="2000" dirty="0" smtClean="0">
                <a:latin typeface="Calibri" pitchFamily="34" charset="0"/>
              </a:rPr>
              <a:t>):</a:t>
            </a:r>
            <a:endParaRPr lang="pt-BR" sz="2000" dirty="0">
              <a:latin typeface="Calibri" pitchFamily="34" charset="0"/>
            </a:endParaRP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devem-se prever tantos quadros terminais, quantos forem os sistemas de utilidades do edifício: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QT de iluminação e tomadas do pavimento térreo, circulações e escadas;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QT de iluminação e tomadas do subsolo, 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QT de Elevadores, 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QT de bombas de recalque d'água, 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QT da piscina e quadras esportivas, etc.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os quadros terminais devem situar-se nas proximidades das suas cargas.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Recomendações para localização dos quadros elétricos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Circuitos Terminais</a:t>
            </a:r>
            <a:endParaRPr lang="en-US" smtClean="0"/>
          </a:p>
        </p:txBody>
      </p:sp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6392863" y="1066800"/>
            <a:ext cx="252253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w Cen MT"/>
            </a:endParaRPr>
          </a:p>
          <a:p>
            <a:endParaRPr lang="pt-BR">
              <a:latin typeface="Tw Cen MT"/>
            </a:endParaRPr>
          </a:p>
          <a:p>
            <a:r>
              <a:rPr lang="pt-BR" sz="2000">
                <a:latin typeface="Tw Cen MT"/>
              </a:rPr>
              <a:t>Partem do quadro de distribuição</a:t>
            </a:r>
          </a:p>
          <a:p>
            <a:r>
              <a:rPr lang="pt-BR" sz="2000">
                <a:latin typeface="Tw Cen MT"/>
              </a:rPr>
              <a:t>e alimentam diretamente lâmpadas, </a:t>
            </a:r>
          </a:p>
          <a:p>
            <a:r>
              <a:rPr lang="pt-BR" sz="2000">
                <a:latin typeface="Tw Cen MT"/>
              </a:rPr>
              <a:t>tomadas de uso geral e tomadas de</a:t>
            </a:r>
          </a:p>
          <a:p>
            <a:r>
              <a:rPr lang="pt-BR" sz="2000">
                <a:latin typeface="Tw Cen MT"/>
              </a:rPr>
              <a:t>uso específico</a:t>
            </a:r>
            <a:r>
              <a:rPr lang="pt-BR">
                <a:latin typeface="Tw Cen MT"/>
              </a:rPr>
              <a:t>.</a:t>
            </a: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560388" y="6096000"/>
            <a:ext cx="89646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w Cen MT"/>
            </a:endParaRPr>
          </a:p>
          <a:p>
            <a:r>
              <a:rPr lang="pt-BR">
                <a:latin typeface="Tw Cen MT"/>
              </a:rPr>
              <a:t>Divisão de uma instalação elétrica residencial circuitos terminais (ELEKTRO; PIRELLI, 2001) </a:t>
            </a: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725" y="1524000"/>
            <a:ext cx="53467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Divisão da Instalação em Circuitos Terminais</a:t>
            </a:r>
            <a:endParaRPr lang="en-US" dirty="0"/>
          </a:p>
        </p:txBody>
      </p:sp>
      <p:sp>
        <p:nvSpPr>
          <p:cNvPr id="37890" name="Rectangle 3"/>
          <p:cNvSpPr txBox="1">
            <a:spLocks noChangeArrowheads="1"/>
          </p:cNvSpPr>
          <p:nvPr/>
        </p:nvSpPr>
        <p:spPr bwMode="auto">
          <a:xfrm>
            <a:off x="609600" y="1524000"/>
            <a:ext cx="78120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800">
                <a:latin typeface="Tw Cen MT"/>
              </a:rPr>
              <a:t>Objetivos: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800">
                <a:latin typeface="Tw Cen MT"/>
              </a:rPr>
              <a:t>Limitar as conseqüências de uma falta</a:t>
            </a:r>
            <a:r>
              <a:rPr lang="pt-BR" sz="2800" b="1">
                <a:latin typeface="Tw Cen MT"/>
              </a:rPr>
              <a:t>, </a:t>
            </a:r>
            <a:r>
              <a:rPr lang="pt-BR" sz="2800">
                <a:latin typeface="Tw Cen MT"/>
              </a:rPr>
              <a:t>(falha) a qual provocará apenas o seccionamento do circuito defeituoso;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800">
                <a:latin typeface="Tw Cen MT"/>
              </a:rPr>
              <a:t>Facilitar as operações, verificações, ensaios e a manutenção;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800">
                <a:latin typeface="Tw Cen MT"/>
              </a:rPr>
              <a:t>Evitar os perigos que possam resultar da falha de um circuito único, como no caso de iluminação.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800">
                <a:latin typeface="Tw Cen MT"/>
              </a:rPr>
              <a:t>Reduzir a interferência entre os pontos de utilização, reduzindo a queda de tensão e a corrente nominal nos circuitos. (economia).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Divisão da Instalação em Circuitos Terminais</a:t>
            </a:r>
            <a:endParaRPr lang="en-US" dirty="0"/>
          </a:p>
        </p:txBody>
      </p:sp>
      <p:sp>
        <p:nvSpPr>
          <p:cNvPr id="38914" name="Rectangle 3"/>
          <p:cNvSpPr txBox="1">
            <a:spLocks noChangeArrowheads="1"/>
          </p:cNvSpPr>
          <p:nvPr/>
        </p:nvSpPr>
        <p:spPr bwMode="auto">
          <a:xfrm>
            <a:off x="609600" y="1524000"/>
            <a:ext cx="78120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800">
                <a:latin typeface="Tw Cen MT"/>
              </a:rPr>
              <a:t>Recomendações: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pt-BR" sz="2400">
              <a:latin typeface="Tw Cen MT"/>
            </a:endParaRP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800">
                <a:latin typeface="Tw Cen MT"/>
              </a:rPr>
              <a:t>toda instalação deve ser dividida em circuitos, de forma que cada um possa ser seccionado, sem risco de realimentação inadvertida através de outro circuito;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800">
                <a:latin typeface="Tw Cen MT"/>
              </a:rPr>
              <a:t>os circuitos terminais devem ser individualizados pela função dos equipamentos de utilização que alimentam;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800">
                <a:latin typeface="Tw Cen MT"/>
              </a:rPr>
              <a:t>devem ser previstos circuitos terminais distintos para iluminação e tomadas de corrente.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Divisão da Instalação em Circuitos Terminais</a:t>
            </a:r>
            <a:endParaRPr lang="en-US" dirty="0"/>
          </a:p>
        </p:txBody>
      </p:sp>
      <p:sp>
        <p:nvSpPr>
          <p:cNvPr id="39938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845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800" dirty="0">
                <a:latin typeface="Calibri" pitchFamily="34" charset="0"/>
              </a:rPr>
              <a:t>Recomendações</a:t>
            </a:r>
            <a:r>
              <a:rPr lang="pt-BR" sz="2800" dirty="0" smtClean="0">
                <a:latin typeface="Calibri" pitchFamily="34" charset="0"/>
              </a:rPr>
              <a:t>: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endParaRPr lang="pt-BR" dirty="0">
              <a:latin typeface="Calibri" pitchFamily="34" charset="0"/>
            </a:endParaRP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devem ser previstos circuitos independentes para as tomadas de uso geral da cozinha, copa e área de serviço;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equipamentos que absorvam corrente igual ou superior a 10A devem possuir tomada de uso específico e circuito exclusivo;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deve ser previsto um circuito exclusivo para cada tomada de uso específico;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a potência dos circuitos, com exceção de circuitos para </a:t>
            </a:r>
            <a:r>
              <a:rPr lang="pt-BR" sz="2000" dirty="0" err="1">
                <a:latin typeface="Calibri" pitchFamily="34" charset="0"/>
              </a:rPr>
              <a:t>TUE's</a:t>
            </a:r>
            <a:r>
              <a:rPr lang="pt-BR" sz="2000" dirty="0">
                <a:latin typeface="Calibri" pitchFamily="34" charset="0"/>
              </a:rPr>
              <a:t>, deve estar limitada a 1200 VA em 127 V, ou 2200 VA em 220 V;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em instalações com duas ou três fases, as cargas devem ser distribuídas uniformemente entre as fases de modo a obter-se o maior equilíbrio possível.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Tensão dos Circuitos</a:t>
            </a:r>
            <a:endParaRPr lang="en-US" smtClean="0"/>
          </a:p>
        </p:txBody>
      </p:sp>
      <p:sp>
        <p:nvSpPr>
          <p:cNvPr id="40962" name="Rectangle 3"/>
          <p:cNvSpPr txBox="1">
            <a:spLocks noChangeArrowheads="1"/>
          </p:cNvSpPr>
          <p:nvPr/>
        </p:nvSpPr>
        <p:spPr bwMode="auto">
          <a:xfrm>
            <a:off x="457200" y="1524000"/>
            <a:ext cx="868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800" dirty="0">
                <a:latin typeface="Tw Cen MT"/>
              </a:rPr>
              <a:t>Recomendações</a:t>
            </a:r>
            <a:r>
              <a:rPr lang="pt-BR" sz="2800" dirty="0" smtClean="0">
                <a:latin typeface="Tw Cen MT"/>
              </a:rPr>
              <a:t>:</a:t>
            </a:r>
            <a:endParaRPr lang="pt-BR" sz="2400" dirty="0">
              <a:latin typeface="Tw Cen MT"/>
            </a:endParaRP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400" dirty="0">
                <a:latin typeface="Tw Cen MT"/>
              </a:rPr>
              <a:t>quando a instalação for monofásica, todos os circuitos terminais terão ligação </a:t>
            </a:r>
            <a:r>
              <a:rPr lang="pt-BR" sz="2400" dirty="0" err="1">
                <a:latin typeface="Tw Cen MT"/>
              </a:rPr>
              <a:t>fase-neutro</a:t>
            </a:r>
            <a:r>
              <a:rPr lang="pt-BR" sz="2400" dirty="0">
                <a:latin typeface="Tw Cen MT"/>
              </a:rPr>
              <a:t>, na tensão de fornecimento padronizada da concessionária local;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400" dirty="0">
                <a:latin typeface="Tw Cen MT"/>
              </a:rPr>
              <a:t>quando a instalação tiver duas ou três fases, deveremos ter os circuitos de iluminação e tomadas de uso geral no </a:t>
            </a:r>
            <a:r>
              <a:rPr lang="pt-BR" sz="2400" b="1" dirty="0">
                <a:latin typeface="Tw Cen MT"/>
              </a:rPr>
              <a:t>menor </a:t>
            </a:r>
            <a:r>
              <a:rPr lang="pt-BR" sz="2400" dirty="0">
                <a:latin typeface="Tw Cen MT"/>
              </a:rPr>
              <a:t>valor de tensão, isto é, estes circuitos serão monofásicos (ligação </a:t>
            </a:r>
            <a:r>
              <a:rPr lang="pt-BR" sz="2400" dirty="0" err="1">
                <a:latin typeface="Tw Cen MT"/>
              </a:rPr>
              <a:t>fase-neutro</a:t>
            </a:r>
            <a:r>
              <a:rPr lang="pt-BR" sz="2400" dirty="0">
                <a:latin typeface="Tw Cen MT"/>
              </a:rPr>
              <a:t>);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400" dirty="0">
                <a:latin typeface="Tw Cen MT"/>
              </a:rPr>
              <a:t>quando a instalação tiver duas ou três fases, e a maior das tensões (fase-fase) for até230 V, geralmente, utilizam-se circuitos bifásicos (220V, por exemplo) para os aparelhos de uso específico de maior potência, tais como chuveiros elétricos, torneiras elétricas e aparelhos de ar-condicionado.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Recomendações para o Traçado dos </a:t>
            </a:r>
            <a:r>
              <a:rPr lang="pt-BR" dirty="0" err="1" smtClean="0"/>
              <a:t>Eletrodutos</a:t>
            </a:r>
            <a:r>
              <a:rPr lang="pt-BR" sz="5400" dirty="0" smtClean="0"/>
              <a:t> </a:t>
            </a:r>
            <a:endParaRPr lang="en-US" dirty="0"/>
          </a:p>
        </p:txBody>
      </p:sp>
      <p:pic>
        <p:nvPicPr>
          <p:cNvPr id="419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1800" y="1930400"/>
            <a:ext cx="5037138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842794" y="1888332"/>
            <a:ext cx="10810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Recomendações para o Traçado dos </a:t>
            </a:r>
            <a:r>
              <a:rPr lang="pt-BR" dirty="0" err="1" smtClean="0"/>
              <a:t>Eletrodutos</a:t>
            </a:r>
            <a:r>
              <a:rPr lang="pt-BR" sz="5400" dirty="0" smtClean="0"/>
              <a:t> </a:t>
            </a:r>
            <a:endParaRPr lang="en-US" dirty="0"/>
          </a:p>
        </p:txBody>
      </p:sp>
      <p:pic>
        <p:nvPicPr>
          <p:cNvPr id="430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5725" y="2316163"/>
            <a:ext cx="5141913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8088" y="1808163"/>
            <a:ext cx="39814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 txBox="1">
            <a:spLocks noChangeArrowheads="1"/>
          </p:cNvSpPr>
          <p:nvPr/>
        </p:nvSpPr>
        <p:spPr bwMode="auto">
          <a:xfrm>
            <a:off x="765175" y="1600200"/>
            <a:ext cx="76930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000" dirty="0">
                <a:latin typeface="Calibri" pitchFamily="34" charset="0"/>
              </a:rPr>
              <a:t>Recomendações</a:t>
            </a:r>
            <a:r>
              <a:rPr lang="pt-BR" sz="2000" dirty="0" smtClean="0">
                <a:latin typeface="Calibri" pitchFamily="34" charset="0"/>
              </a:rPr>
              <a:t>: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</a:pPr>
            <a:endParaRPr lang="pt-BR" sz="2000" dirty="0">
              <a:latin typeface="Calibri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Observar o layout detalhado no projeto de ambientação, ou, na ausência deste, manter uma interlocução com o </a:t>
            </a:r>
            <a:r>
              <a:rPr lang="pt-BR" sz="2000" dirty="0" smtClean="0">
                <a:latin typeface="Calibri" pitchFamily="34" charset="0"/>
              </a:rPr>
              <a:t>cliente:</a:t>
            </a:r>
            <a:endParaRPr lang="pt-BR" sz="2000" dirty="0">
              <a:latin typeface="Calibri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Distribuir uniformemente os pontos de </a:t>
            </a:r>
            <a:r>
              <a:rPr lang="pt-BR" sz="2000" dirty="0" smtClean="0">
                <a:latin typeface="Calibri" pitchFamily="34" charset="0"/>
              </a:rPr>
              <a:t>iluminação e </a:t>
            </a:r>
            <a:r>
              <a:rPr lang="pt-BR" sz="2000" dirty="0">
                <a:latin typeface="Calibri" pitchFamily="34" charset="0"/>
              </a:rPr>
              <a:t>prever pontos de iluminação para destaques específicos;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Distribuir </a:t>
            </a:r>
            <a:r>
              <a:rPr lang="pt-BR" sz="2000" dirty="0" smtClean="0">
                <a:latin typeface="Calibri" pitchFamily="34" charset="0"/>
              </a:rPr>
              <a:t>adequadamente </a:t>
            </a:r>
            <a:r>
              <a:rPr lang="pt-BR" sz="2000" dirty="0">
                <a:latin typeface="Calibri" pitchFamily="34" charset="0"/>
              </a:rPr>
              <a:t>as tomadas de uso geral;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Prever a localização de tomadas sobre as </a:t>
            </a:r>
            <a:r>
              <a:rPr lang="pt-BR" sz="2000" dirty="0" smtClean="0">
                <a:latin typeface="Calibri" pitchFamily="34" charset="0"/>
              </a:rPr>
              <a:t>bancadas </a:t>
            </a:r>
            <a:r>
              <a:rPr lang="pt-BR" sz="2000" dirty="0">
                <a:latin typeface="Calibri" pitchFamily="34" charset="0"/>
              </a:rPr>
              <a:t>existentes em copas, cozinhas, áreas de serviço e banheiros (recomenda-se que sobre cada bancada seja previsto no mínimo uma tomada de uso geral a 0,30 m de altura da mesma);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381000"/>
            <a:ext cx="7477125" cy="754063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Locação dos Pontos Elétricos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Recomendações para o Traçado dos </a:t>
            </a:r>
            <a:r>
              <a:rPr lang="pt-BR" dirty="0" err="1" smtClean="0"/>
              <a:t>Eletrodutos</a:t>
            </a:r>
            <a:r>
              <a:rPr lang="pt-BR" sz="5400" dirty="0" smtClean="0"/>
              <a:t> </a:t>
            </a:r>
            <a:endParaRPr lang="en-US" dirty="0"/>
          </a:p>
        </p:txBody>
      </p:sp>
      <p:sp>
        <p:nvSpPr>
          <p:cNvPr id="44034" name="Rectangle 3"/>
          <p:cNvSpPr txBox="1">
            <a:spLocks noChangeArrowheads="1"/>
          </p:cNvSpPr>
          <p:nvPr/>
        </p:nvSpPr>
        <p:spPr bwMode="auto">
          <a:xfrm>
            <a:off x="533400" y="2133600"/>
            <a:ext cx="795655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lnSpc>
                <a:spcPct val="95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000" dirty="0">
                <a:latin typeface="Calibri" pitchFamily="34" charset="0"/>
              </a:rPr>
              <a:t>1) Inicialmente, locar o Quadro de Distribuição; </a:t>
            </a:r>
          </a:p>
          <a:p>
            <a:pPr marL="319088" indent="-319088">
              <a:lnSpc>
                <a:spcPct val="95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000" dirty="0">
                <a:latin typeface="Calibri" pitchFamily="34" charset="0"/>
              </a:rPr>
              <a:t>2)A partir do Quadro de Distribuição, iniciar o traçado dos eletrodutos, procurando os caminhamentos mais curtos e evitando, sempre que possível, o cruzamento de tubulações;</a:t>
            </a:r>
          </a:p>
          <a:p>
            <a:pPr marL="319088" indent="-319088">
              <a:lnSpc>
                <a:spcPct val="95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000" dirty="0">
                <a:latin typeface="Calibri" pitchFamily="34" charset="0"/>
              </a:rPr>
              <a:t>3)</a:t>
            </a:r>
            <a:r>
              <a:rPr lang="pt-BR" sz="2000" b="1" dirty="0">
                <a:latin typeface="Calibri" pitchFamily="34" charset="0"/>
              </a:rPr>
              <a:t>Para isto devemos procurar interligar inicialmente os pontos de luz </a:t>
            </a:r>
            <a:r>
              <a:rPr lang="pt-BR" sz="2000" dirty="0">
                <a:latin typeface="Calibri" pitchFamily="34" charset="0"/>
              </a:rPr>
              <a:t>(tubulações embutidas no teto) percorrendo e interligando assim todos os recintos;</a:t>
            </a:r>
          </a:p>
          <a:p>
            <a:pPr marL="319088" indent="-319088">
              <a:lnSpc>
                <a:spcPct val="95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000" dirty="0">
                <a:latin typeface="Calibri" pitchFamily="34" charset="0"/>
              </a:rPr>
              <a:t>4)Interligar os interruptores e tomadas ao(s) ponto(s) de luz de cada recinto (tubulações embutidas nas paredes);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Recomendações para o Traçado dos </a:t>
            </a:r>
            <a:r>
              <a:rPr lang="pt-BR" dirty="0" err="1" smtClean="0"/>
              <a:t>Eletrodutos</a:t>
            </a:r>
            <a:r>
              <a:rPr lang="pt-BR" sz="5400" dirty="0" smtClean="0"/>
              <a:t> </a:t>
            </a:r>
            <a:endParaRPr lang="en-US" dirty="0"/>
          </a:p>
        </p:txBody>
      </p:sp>
      <p:sp>
        <p:nvSpPr>
          <p:cNvPr id="45058" name="Rectangle 3"/>
          <p:cNvSpPr txBox="1">
            <a:spLocks noChangeArrowheads="1"/>
          </p:cNvSpPr>
          <p:nvPr/>
        </p:nvSpPr>
        <p:spPr bwMode="auto">
          <a:xfrm>
            <a:off x="609600" y="2286000"/>
            <a:ext cx="79565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lnSpc>
                <a:spcPct val="95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000" dirty="0">
                <a:latin typeface="Calibri" pitchFamily="34" charset="0"/>
              </a:rPr>
              <a:t>5)Evitar que as caixas embutidas no teto (caixas octogonais 4"x 4"x 4" fundo móvel, ou octogonais 3"x3"x2" fundo fixo) estejam interligadas a mais de 6 eletrodutos, e que as caixas retangulares 4"x4"x2"ou 4"x2"x2" embutidas nas paredes se conectem com mais de quatro eletrodutos, pois um número maior de conexões poderia vir a causar uma grande ocupação das referidas caixas com emendas ou passagem de condutores;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Recomendações para o Traçado dos </a:t>
            </a:r>
            <a:r>
              <a:rPr lang="pt-BR" dirty="0" err="1" smtClean="0"/>
              <a:t>Eletrodutos</a:t>
            </a:r>
            <a:r>
              <a:rPr lang="pt-BR" sz="5400" dirty="0" smtClean="0"/>
              <a:t> </a:t>
            </a:r>
            <a:endParaRPr lang="en-US" dirty="0"/>
          </a:p>
        </p:txBody>
      </p:sp>
      <p:sp>
        <p:nvSpPr>
          <p:cNvPr id="46082" name="Rectangle 3"/>
          <p:cNvSpPr txBox="1">
            <a:spLocks noChangeArrowheads="1"/>
          </p:cNvSpPr>
          <p:nvPr/>
        </p:nvSpPr>
        <p:spPr bwMode="auto">
          <a:xfrm>
            <a:off x="457200" y="2209800"/>
            <a:ext cx="830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lnSpc>
                <a:spcPct val="95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000" dirty="0">
                <a:latin typeface="Calibri" pitchFamily="34" charset="0"/>
              </a:rPr>
              <a:t>6)Igualmente, procurar evitar que em cada trecho de eletroduto passe uma quantidade elevada de circuitos (limitar até um máximo de 5 circuitos, preferencialmente), pois ao contrário, poderemos vir a ter diâmetros elevados para os eletrodutos, além da elevação da seção nominal dos condutores. Esta recomendação é válida principalmente para o trecho inicial das tubulações (saída dos Quadros), onde devemos prever uma certa quantidade de saídas de eletrodutos, conforme o número de circuitos existentes no projeto;</a:t>
            </a:r>
          </a:p>
          <a:p>
            <a:pPr marL="319088" indent="-319088">
              <a:lnSpc>
                <a:spcPct val="95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000" dirty="0">
                <a:latin typeface="Calibri" pitchFamily="34" charset="0"/>
              </a:rPr>
              <a:t>7)Em algumas ocasiões, é recomendável a utilização de tubulações embutidas no piso, para o atendimento de circuitos de tomadas baixas e médias;</a:t>
            </a:r>
          </a:p>
          <a:p>
            <a:pPr marL="319088" indent="-319088">
              <a:lnSpc>
                <a:spcPct val="95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000" dirty="0">
                <a:latin typeface="Calibri" pitchFamily="34" charset="0"/>
              </a:rPr>
              <a:t>8)Deverão ser indicados os respectivos diâmetros nominais das tubulações.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Exemplos</a:t>
            </a:r>
            <a:endParaRPr lang="en-US" smtClean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84280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Exemplos</a:t>
            </a:r>
            <a:endParaRPr lang="en-US" smtClean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4566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Exemplos</a:t>
            </a:r>
            <a:endParaRPr lang="en-US" smtClean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2769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Exemplos</a:t>
            </a:r>
            <a:endParaRPr lang="en-US" smtClean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3413" y="1524000"/>
            <a:ext cx="518318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 txBox="1">
            <a:spLocks noChangeArrowheads="1"/>
          </p:cNvSpPr>
          <p:nvPr/>
        </p:nvSpPr>
        <p:spPr bwMode="auto">
          <a:xfrm>
            <a:off x="609600" y="1524000"/>
            <a:ext cx="78120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lnSpc>
                <a:spcPct val="95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000" dirty="0">
                <a:latin typeface="Calibri" pitchFamily="34" charset="0"/>
              </a:rPr>
              <a:t>Recomendações</a:t>
            </a:r>
            <a:r>
              <a:rPr lang="pt-BR" sz="2000" dirty="0" smtClean="0">
                <a:latin typeface="Calibri" pitchFamily="34" charset="0"/>
              </a:rPr>
              <a:t>:</a:t>
            </a:r>
          </a:p>
          <a:p>
            <a:pPr marL="319088" indent="-319088">
              <a:lnSpc>
                <a:spcPct val="95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endParaRPr lang="pt-BR" sz="2000" dirty="0">
              <a:latin typeface="Calibri" pitchFamily="34" charset="0"/>
            </a:endParaRPr>
          </a:p>
          <a:p>
            <a:pPr marL="319088" indent="-319088">
              <a:lnSpc>
                <a:spcPct val="95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Prever a localização das tomadas de uso específico a no máximo </a:t>
            </a:r>
            <a:r>
              <a:rPr lang="pt-BR" sz="2000" dirty="0" smtClean="0">
                <a:latin typeface="Calibri" pitchFamily="34" charset="0"/>
              </a:rPr>
              <a:t>1,50m </a:t>
            </a:r>
            <a:r>
              <a:rPr lang="pt-BR" sz="2000" dirty="0">
                <a:latin typeface="Calibri" pitchFamily="34" charset="0"/>
              </a:rPr>
              <a:t>dos aparelhos de utilização;</a:t>
            </a:r>
          </a:p>
          <a:p>
            <a:pPr marL="319088" indent="-319088">
              <a:lnSpc>
                <a:spcPct val="95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Localizar de maneira apropriada os comandos dos pontos de iluminação, prevendo interruptores simples, duplos, triplos, paralelos ou intermediários onde se fizer </a:t>
            </a:r>
            <a:r>
              <a:rPr lang="pt-BR" sz="2000" dirty="0" smtClean="0">
                <a:latin typeface="Calibri" pitchFamily="34" charset="0"/>
              </a:rPr>
              <a:t>necessário;</a:t>
            </a:r>
            <a:endParaRPr lang="pt-BR" sz="2000" dirty="0">
              <a:latin typeface="Calibri" pitchFamily="34" charset="0"/>
            </a:endParaRPr>
          </a:p>
          <a:p>
            <a:pPr marL="319088" indent="-319088">
              <a:lnSpc>
                <a:spcPct val="95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Definir a localização dos motores para elevadores, bombas de recalque d'água, bombas de drenagem, bombas do sistema de combate a incêndio, bombas para piscinas, portões de acesso, </a:t>
            </a:r>
            <a:r>
              <a:rPr lang="pt-BR" sz="2000" dirty="0" smtClean="0">
                <a:latin typeface="Calibri" pitchFamily="34" charset="0"/>
              </a:rPr>
              <a:t>etc., </a:t>
            </a:r>
            <a:r>
              <a:rPr lang="pt-BR" sz="2000" dirty="0">
                <a:latin typeface="Calibri" pitchFamily="34" charset="0"/>
              </a:rPr>
              <a:t>bem como a localização dos seus respectivos quadros de comando, observando as áreas específicas destinadas a estes fins e as recomendações dos fabricantes destes equipamentos;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381000"/>
            <a:ext cx="7477125" cy="754063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Locação dos Pontos Elétricos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 txBox="1">
            <a:spLocks noChangeArrowheads="1"/>
          </p:cNvSpPr>
          <p:nvPr/>
        </p:nvSpPr>
        <p:spPr bwMode="auto">
          <a:xfrm>
            <a:off x="685800" y="2133600"/>
            <a:ext cx="80279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lnSpc>
                <a:spcPct val="95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000" dirty="0">
                <a:latin typeface="Calibri" pitchFamily="34" charset="0"/>
              </a:rPr>
              <a:t>Recomendações</a:t>
            </a:r>
            <a:r>
              <a:rPr lang="pt-BR" sz="2000" dirty="0" smtClean="0">
                <a:latin typeface="Calibri" pitchFamily="34" charset="0"/>
              </a:rPr>
              <a:t>:</a:t>
            </a:r>
          </a:p>
          <a:p>
            <a:pPr marL="319088" indent="-319088">
              <a:lnSpc>
                <a:spcPct val="95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endParaRPr lang="pt-BR" sz="2000" dirty="0">
              <a:latin typeface="Calibri" pitchFamily="34" charset="0"/>
            </a:endParaRP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Prever a utilização de interruptores diversos e/ou comandos nos próprios quadros para os pontos de iluminação do subsolo, pavimento térreo, portaria, áreas externas, jardins, piscinas, quadras esportivas, </a:t>
            </a:r>
            <a:r>
              <a:rPr lang="pt-BR" sz="2000" dirty="0" smtClean="0">
                <a:latin typeface="Calibri" pitchFamily="34" charset="0"/>
              </a:rPr>
              <a:t>etc.;</a:t>
            </a:r>
            <a:endParaRPr lang="pt-BR" sz="2000" dirty="0">
              <a:latin typeface="Calibri" pitchFamily="34" charset="0"/>
            </a:endParaRP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Prever a utilização de porteiros eletrônicos, sinalizadores para acesso de veículos, sinalizadores de obstáculos, alarmes, etc.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381000"/>
            <a:ext cx="7477125" cy="754063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Locação dos Pontos Elétricos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Simbologia</a:t>
            </a:r>
            <a:endParaRPr lang="en-US" smtClean="0"/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64381" y="2289969"/>
            <a:ext cx="4624388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558632" y="281781"/>
            <a:ext cx="2901950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587207" y="3586956"/>
            <a:ext cx="28638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Simbologia</a:t>
            </a:r>
            <a:endParaRPr lang="en-US" smtClean="0"/>
          </a:p>
        </p:txBody>
      </p:sp>
      <p:pic>
        <p:nvPicPr>
          <p:cNvPr id="1945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2869" y="2262982"/>
            <a:ext cx="44227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925" y="1524000"/>
            <a:ext cx="453707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431632" y="3029744"/>
            <a:ext cx="278130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Simbologia</a:t>
            </a:r>
            <a:endParaRPr lang="en-US" smtClean="0"/>
          </a:p>
        </p:txBody>
      </p:sp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80232" y="2093119"/>
            <a:ext cx="5192713" cy="410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61819" y="-357981"/>
            <a:ext cx="2232025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801394" y="2780507"/>
            <a:ext cx="40767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Simbologia</a:t>
            </a:r>
            <a:endParaRPr lang="en-US" smtClean="0"/>
          </a:p>
        </p:txBody>
      </p:sp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73176" y="1931987"/>
            <a:ext cx="2735262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07657" y="2050256"/>
            <a:ext cx="5257800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170</TotalTime>
  <Words>1539</Words>
  <Application>Microsoft Office PowerPoint</Application>
  <PresentationFormat>Apresentação na tela (4:3)</PresentationFormat>
  <Paragraphs>121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Mediano</vt:lpstr>
      <vt:lpstr>DESENHO APLICADO ÀS ENGENHARIAS  INSTALAÇÕES elétricAS</vt:lpstr>
      <vt:lpstr>Slide 2</vt:lpstr>
      <vt:lpstr>Slide 3</vt:lpstr>
      <vt:lpstr>Slide 4</vt:lpstr>
      <vt:lpstr>Slide 5</vt:lpstr>
      <vt:lpstr>Simbologia</vt:lpstr>
      <vt:lpstr>Simbologia</vt:lpstr>
      <vt:lpstr>Simbologia</vt:lpstr>
      <vt:lpstr>Simbologia</vt:lpstr>
      <vt:lpstr>Tomadas de Uso Geral – TUG’s</vt:lpstr>
      <vt:lpstr>Circuito Elétrico</vt:lpstr>
      <vt:lpstr>Medidor e Quadro de Distribuição</vt:lpstr>
      <vt:lpstr>Setores de uma Instalação Elétrica</vt:lpstr>
      <vt:lpstr>Setores de uma Instalação Elétrica</vt:lpstr>
      <vt:lpstr>Quadros de distribuição terminais</vt:lpstr>
      <vt:lpstr>Slide 16</vt:lpstr>
      <vt:lpstr>Circuitos Terminais</vt:lpstr>
      <vt:lpstr>Circuitos Terminais</vt:lpstr>
      <vt:lpstr>Circuitos Terminais</vt:lpstr>
      <vt:lpstr>Setores de uma Instalação Elétrica</vt:lpstr>
      <vt:lpstr> </vt:lpstr>
      <vt:lpstr>Recomendações para localização dos quadros elétricos </vt:lpstr>
      <vt:lpstr>Circuitos Terminais</vt:lpstr>
      <vt:lpstr>Divisão da Instalação em Circuitos Terminais</vt:lpstr>
      <vt:lpstr>Divisão da Instalação em Circuitos Terminais</vt:lpstr>
      <vt:lpstr>Divisão da Instalação em Circuitos Terminais</vt:lpstr>
      <vt:lpstr>Tensão dos Circuitos</vt:lpstr>
      <vt:lpstr>Recomendações para o Traçado dos Eletrodutos </vt:lpstr>
      <vt:lpstr>Recomendações para o Traçado dos Eletrodutos </vt:lpstr>
      <vt:lpstr>Recomendações para o Traçado dos Eletrodutos </vt:lpstr>
      <vt:lpstr>Recomendações para o Traçado dos Eletrodutos </vt:lpstr>
      <vt:lpstr>Recomendações para o Traçado dos Eletrodutos </vt:lpstr>
      <vt:lpstr>Exemplos</vt:lpstr>
      <vt:lpstr>Exemplos</vt:lpstr>
      <vt:lpstr>Exemplos</vt:lpstr>
      <vt:lpstr>Exemplos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DESENHO TÉCNICO IV</dc:title>
  <dc:creator>Mariana</dc:creator>
  <cp:lastModifiedBy>Mariana</cp:lastModifiedBy>
  <cp:revision>27</cp:revision>
  <dcterms:created xsi:type="dcterms:W3CDTF">2009-08-04T22:54:16Z</dcterms:created>
  <dcterms:modified xsi:type="dcterms:W3CDTF">2014-06-05T16:20:18Z</dcterms:modified>
</cp:coreProperties>
</file>