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7" r:id="rId2"/>
  </p:sldMasterIdLst>
  <p:notesMasterIdLst>
    <p:notesMasterId r:id="rId34"/>
  </p:notesMasterIdLst>
  <p:sldIdLst>
    <p:sldId id="256" r:id="rId3"/>
    <p:sldId id="281" r:id="rId4"/>
    <p:sldId id="290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80" r:id="rId23"/>
    <p:sldId id="286" r:id="rId24"/>
    <p:sldId id="274" r:id="rId25"/>
    <p:sldId id="287" r:id="rId26"/>
    <p:sldId id="288" r:id="rId27"/>
    <p:sldId id="289" r:id="rId28"/>
    <p:sldId id="316" r:id="rId29"/>
    <p:sldId id="317" r:id="rId30"/>
    <p:sldId id="318" r:id="rId31"/>
    <p:sldId id="319" r:id="rId32"/>
    <p:sldId id="31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3CE96-3476-4965-A8DC-07C0A64ACF6C}" type="datetimeFigureOut">
              <a:rPr lang="pt-BR" smtClean="0"/>
              <a:t>20/03/2016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5CA3-F97A-43D5-82A9-8481D57341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19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5E90-F80B-4BF9-B029-B74BF574443F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F4916C-1F5F-4446-A490-2B3B62D91A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AD3B-42E4-469C-94EC-DAB18E45CF92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0E7F-4F7D-4F23-B06E-165C0713F4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B592-E875-4289-8622-2C02BF17D924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3A51-2D94-46EC-BDA9-523BA4D43B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CBEA-F3CA-4111-913F-30E0369F5180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8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B84B-C4B2-4919-BDB6-2CA519F504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4180-DDCE-4DF1-8912-AAE8AF7191F2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4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08FE-CC57-4425-AF54-17CF1B2E55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1D66-19DD-43F1-AA41-E83B9F375117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3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1729-6609-4C8E-A120-FF36097E98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B1A2-298D-4F75-9A6C-69DFF7C4210C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C1B2-9CF0-4982-B2BA-29972C822F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B03C-AE3A-4203-B479-78C6292F8099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4B6A-EE94-4BF9-A032-E183B4EDC3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75FD-24F3-4F0E-8793-9AFC617AD6AB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3641-D8B3-46A9-95C9-AB58EAB199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D476-2B60-460F-95BF-E31C44F4BFA8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B64A-DA95-4ED1-A1E8-598FA1E316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D2635-C578-4FF5-8073-E542C75985D3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C0DAD6-F250-43F1-9DAA-B9D17DF18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E971D9-394C-408A-A8E0-75F6894F309D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A9A77E-8B4D-4FDE-99A8-49C8D01391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BAD6-E8E3-4A70-98E1-FADB6792F9CC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FAD34E-ADDB-4A43-977E-A321D4B942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BD75-7DD3-4A0B-B910-F1E6D7665617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CF43-15D1-47B0-AA5F-87422AF91E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2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C9BE-9C9D-4C7E-9CB6-38ED465A1F0F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2024-5D47-481A-964E-C5F64469CF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95D29-853E-48F5-8C9F-A5C393226C86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EB45-851C-43EB-9A6E-DD19067FC6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518B-B24A-4F80-8C48-C98EFAB9DC75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5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5CD3-4A9A-44D7-9F48-72B5325D32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8675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5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54420-7D69-4C07-95EE-891FE14C9657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16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BEDB0-2623-437E-A6B0-04746D07F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7174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961836-FC6D-429A-AD93-6244F8EBEBE5}" type="datetimeFigureOut">
              <a:rPr lang="en-US"/>
              <a:pPr>
                <a:defRPr/>
              </a:pPr>
              <a:t>3/20/2016</a:t>
            </a:fld>
            <a:endParaRPr lang="en-US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10FED-BCDA-437C-8692-178B1264F9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NORMAS%20-%20ABNT%20-%20DESENHO%20T&#201;CNICO/NBR_10068_-_1987_-_Folha_de_Desenho_-_Leiaute_e_Dimens&#245;es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NORMAS%20-%20ABNT%20-%20DESENHO%20T&#201;CNICO/NBR%208402%20ExecucaoDeCaracterParaEscritaEmDesenhoTecnico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hyperlink" Target="NORMAS%20-%20ABNT%20-%20DESENHO%20T&#201;CNICO/NBR%208403%20-%20APLICA&#199;&#195;O%20DE%20LINHAS%20EM%20DESENHOS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ORMAS%20-%20ABNT%20-%20DESENHO%20T&#201;CNICO/NBR_10068_-_1987_-_Folha_de_Desenho_-_Leiaute_e_Dimens&#245;es.pdf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ctrTitle" idx="4294967295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/>
          <a:p>
            <a:pPr algn="r" eaLnBrk="1" hangingPunct="1"/>
            <a:r>
              <a:rPr lang="en-US" dirty="0" smtClean="0">
                <a:latin typeface="Tw Cen MT"/>
              </a:rPr>
              <a:t>AULA </a:t>
            </a:r>
            <a:r>
              <a:rPr lang="en-US" dirty="0" smtClean="0">
                <a:latin typeface="Tw Cen MT"/>
              </a:rPr>
              <a:t>2</a:t>
            </a:r>
            <a:br>
              <a:rPr lang="en-US" dirty="0" smtClean="0">
                <a:latin typeface="Tw Cen MT"/>
              </a:rPr>
            </a:br>
            <a:r>
              <a:rPr lang="en-US" dirty="0" smtClean="0">
                <a:latin typeface="Tw Cen MT"/>
              </a:rPr>
              <a:t>PLANTA BAIXA</a:t>
            </a:r>
            <a:br>
              <a:rPr lang="en-US" dirty="0" smtClean="0">
                <a:latin typeface="Tw Cen MT"/>
              </a:rPr>
            </a:br>
            <a:endParaRPr lang="en-US" dirty="0" smtClean="0">
              <a:latin typeface="Tw Cen MT"/>
            </a:endParaRPr>
          </a:p>
        </p:txBody>
      </p:sp>
      <p:sp>
        <p:nvSpPr>
          <p:cNvPr id="19458" name="Subtítulo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anchor="ctr"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pt-BR" sz="2600" dirty="0" smtClean="0">
                <a:solidFill>
                  <a:srgbClr val="FFFFFF"/>
                </a:solidFill>
                <a:latin typeface="Tw Cen MT"/>
              </a:rPr>
              <a:t>Profa. </a:t>
            </a:r>
            <a:r>
              <a:rPr lang="pt-BR" sz="2600" smtClean="0">
                <a:solidFill>
                  <a:srgbClr val="FFFFFF"/>
                </a:solidFill>
                <a:latin typeface="Tw Cen MT"/>
              </a:rPr>
              <a:t>Gisele Carvalho</a:t>
            </a:r>
            <a:endParaRPr lang="pt-BR" sz="2600" dirty="0" smtClean="0">
              <a:solidFill>
                <a:srgbClr val="FFFFFF"/>
              </a:solid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71357" y="22294"/>
            <a:ext cx="6006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	Formato Internacional 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57356" y="4929198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  NORMA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NBR 10068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05" y="591091"/>
            <a:ext cx="44958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90275"/>
            <a:ext cx="74009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4668" y="-1107504"/>
            <a:ext cx="6166467" cy="46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7182" y="142175"/>
            <a:ext cx="89468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LEGENDAS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A Legenda ou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Carimbo segundo a NBR 10582 deve conter as 		seguintes informações</a:t>
            </a:r>
            <a:r>
              <a:rPr lang="pt-BR" dirty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a- Nome do escritório , Companhia etc.;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b- Título do projeto e localização do mesmo;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c- Nome do arquiteto ou engenheiro e assinatura;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d- Nome do desenhista e data;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e- Escalas;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f- Número de folhas e número da folha;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g- Nome e assinatura do responsável técnico pelo projeto e execução da obra;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h- Nome e assinatura do cliente ;</a:t>
            </a:r>
          </a:p>
          <a:p>
            <a:pPr lvl="3" algn="just"/>
            <a:r>
              <a:rPr lang="pt-BR" dirty="0" smtClean="0">
                <a:latin typeface="Arial" pitchFamily="34" charset="0"/>
                <a:cs typeface="Arial" pitchFamily="34" charset="0"/>
              </a:rPr>
              <a:t>j- Conteúdo da prancha.</a:t>
            </a:r>
          </a:p>
          <a:p>
            <a:pPr lvl="3"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 local em que cada uma destas informações deve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ser posicionada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dentro da legenda pode ser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escolhido,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devendo sempre procurar destacar mais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as informações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 maior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relevância. 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número da prancha deve ser posicionado sempre 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extremo inferior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direito da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legenda. 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nome da empresa ou seu emblema usualmente são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localizados na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região superior esquerda da legenda.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FORMMATO 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85918" y="1303719"/>
            <a:ext cx="5715040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323549"/>
            <a:ext cx="5224603" cy="800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32" y="1844824"/>
            <a:ext cx="5642464" cy="364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41977" y="764704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LEGENDA</a:t>
            </a:r>
            <a:endParaRPr lang="pt-BR" sz="2800" dirty="0"/>
          </a:p>
        </p:txBody>
      </p:sp>
      <p:sp>
        <p:nvSpPr>
          <p:cNvPr id="3" name="Elipse 2"/>
          <p:cNvSpPr/>
          <p:nvPr/>
        </p:nvSpPr>
        <p:spPr>
          <a:xfrm>
            <a:off x="7251104" y="4005064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394032" y="5007437"/>
            <a:ext cx="3857072" cy="484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12365" y="188640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LEGENDA</a:t>
            </a:r>
            <a:endParaRPr lang="pt-BR" sz="280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94785"/>
            <a:ext cx="7056784" cy="456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088115" cy="199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7251104" y="4962872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195619" y="5517232"/>
            <a:ext cx="4055485" cy="484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2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476948"/>
            <a:ext cx="4716016" cy="304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2925" y="767606"/>
            <a:ext cx="5090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NUMERAÇÃO DAS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PRANCHAS:</a:t>
            </a:r>
          </a:p>
          <a:p>
            <a:endParaRPr lang="pt-BR" sz="16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Junto com o número da prancha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informa o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Total de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pranchas do projeto – ex.: 2/9 significa: prancha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um total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9 pranchas.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5224463" cy="79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6948264" y="4909931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610133" y="468288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LEGENDA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131840" y="4869160"/>
            <a:ext cx="1892896" cy="177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72616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A0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7420"/>
            <a:ext cx="7416824" cy="548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828600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A1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4" y="812239"/>
            <a:ext cx="8722086" cy="528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00608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A2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9429"/>
            <a:ext cx="8535903" cy="487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900608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DOBRAGEM A3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1" y="1229364"/>
            <a:ext cx="8284761" cy="428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Introdução</a:t>
            </a:r>
            <a:endParaRPr lang="pt-BR" sz="4000" b="1" dirty="0"/>
          </a:p>
        </p:txBody>
      </p:sp>
      <p:sp>
        <p:nvSpPr>
          <p:cNvPr id="3" name="Retângulo 2"/>
          <p:cNvSpPr/>
          <p:nvPr/>
        </p:nvSpPr>
        <p:spPr>
          <a:xfrm>
            <a:off x="685800" y="2057400"/>
            <a:ext cx="746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Calibri" pitchFamily="34" charset="0"/>
              </a:rPr>
              <a:t>OBJETO DA DISCIPLINA: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u="sng" dirty="0" smtClean="0">
                <a:latin typeface="Calibri" pitchFamily="34" charset="0"/>
              </a:rPr>
              <a:t>DESENHO TÉCNICO</a:t>
            </a:r>
          </a:p>
          <a:p>
            <a:pPr algn="ctr">
              <a:lnSpc>
                <a:spcPct val="150000"/>
              </a:lnSpc>
            </a:pPr>
            <a:endParaRPr lang="pt-BR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desenho comprometido com a realidade e com as normas técnicas;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forma de expressão gráfica </a:t>
            </a:r>
            <a:r>
              <a:rPr lang="pt-BR" dirty="0" smtClean="0">
                <a:latin typeface="Calibri" pitchFamily="34" charset="0"/>
              </a:rPr>
              <a:t>que tem como </a:t>
            </a:r>
            <a:r>
              <a:rPr lang="pt-BR" b="1" dirty="0" smtClean="0">
                <a:latin typeface="Calibri" pitchFamily="34" charset="0"/>
              </a:rPr>
              <a:t>objetivo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representar a forma, dimensão e posição</a:t>
            </a:r>
            <a:r>
              <a:rPr lang="pt-BR" dirty="0" smtClean="0">
                <a:latin typeface="Calibri" pitchFamily="34" charset="0"/>
              </a:rPr>
              <a:t> de um objeto de acordo com as necessidades das diversas áreas da engenharia e arquitetura.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548680" y="44624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				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Posição de Leitura</a:t>
            </a:r>
          </a:p>
          <a:p>
            <a:pPr algn="just"/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3" y="764704"/>
            <a:ext cx="6950014" cy="45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99592" y="547839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>
                <a:latin typeface="Arial" pitchFamily="34" charset="0"/>
                <a:cs typeface="Arial" pitchFamily="34" charset="0"/>
              </a:rPr>
              <a:t>Caligrafia Técnica  </a:t>
            </a:r>
            <a:r>
              <a:rPr lang="pt-BR" b="1" dirty="0">
                <a:latin typeface="Arial" pitchFamily="34" charset="0"/>
                <a:cs typeface="Arial" pitchFamily="34" charset="0"/>
                <a:hlinkClick r:id="rId3" action="ppaction://hlinkfile"/>
              </a:rPr>
              <a:t>NBR 8402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 </a:t>
            </a:r>
            <a:r>
              <a:rPr lang="pt-BR" b="1" dirty="0">
                <a:latin typeface="Arial" pitchFamily="34" charset="0"/>
                <a:cs typeface="Arial" pitchFamily="34" charset="0"/>
                <a:hlinkClick r:id="rId4" action="ppaction://hlinkfile"/>
              </a:rPr>
              <a:t>NBR 8403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	Letras e Algarismos verticais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Letras e Algarismos inclinados</a:t>
            </a:r>
          </a:p>
          <a:p>
            <a:pPr lvl="2"/>
            <a:r>
              <a:rPr lang="pt-BR" dirty="0">
                <a:latin typeface="Arial" pitchFamily="34" charset="0"/>
                <a:cs typeface="Arial" pitchFamily="34" charset="0"/>
              </a:rPr>
              <a:t>Proporção-Centralização</a:t>
            </a:r>
          </a:p>
        </p:txBody>
      </p:sp>
    </p:spTree>
    <p:extLst>
      <p:ext uri="{BB962C8B-B14F-4D97-AF65-F5344CB8AC3E}">
        <p14:creationId xmlns:p14="http://schemas.microsoft.com/office/powerpoint/2010/main" val="129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Desenho de Vistas Múltiplas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8153400" cy="4572000"/>
          </a:xfrm>
        </p:spPr>
        <p:txBody>
          <a:bodyPr/>
          <a:lstStyle/>
          <a:p>
            <a:pPr marL="342900" indent="-342900" algn="ctr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DESENHOS EM VISTAS MÚLTIPLAS</a:t>
            </a:r>
          </a:p>
          <a:p>
            <a:pPr marL="342900" indent="-342900">
              <a:buNone/>
            </a:pPr>
            <a:endParaRPr lang="en-US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ctr">
              <a:buNone/>
            </a:pPr>
            <a:r>
              <a:rPr lang="en-US" sz="2000" b="1" dirty="0" smtClean="0">
                <a:solidFill>
                  <a:srgbClr val="F54701"/>
                </a:solidFill>
                <a:latin typeface="Calibri" pitchFamily="34" charset="0"/>
              </a:rPr>
              <a:t>PROJEÇÃO CILÍNDRICA ORTOGONAL = SISTEMA MONGEANO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Situação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Locação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Coberta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Planta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Baixas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086100" lvl="6" indent="-342900">
              <a:buAutoNum type="arabicParenR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Cortes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mínimo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2)</a:t>
            </a:r>
          </a:p>
          <a:p>
            <a:pPr marL="3086100" lvl="6" indent="-342900"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Fachadas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mínimo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2)</a:t>
            </a:r>
          </a:p>
          <a:p>
            <a:pPr marL="342900" indent="-342900">
              <a:buSzPct val="120000"/>
              <a:buNone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48400" y="4191000"/>
            <a:ext cx="2385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CONJUNTO BÁSICO DE </a:t>
            </a:r>
          </a:p>
          <a:p>
            <a:r>
              <a:rPr lang="pt-BR" b="1" dirty="0" smtClean="0">
                <a:latin typeface="Calibri" pitchFamily="34" charset="0"/>
              </a:rPr>
              <a:t>PLANTAS</a:t>
            </a:r>
          </a:p>
          <a:p>
            <a:r>
              <a:rPr lang="pt-BR" b="1" dirty="0" smtClean="0">
                <a:latin typeface="Calibri" pitchFamily="34" charset="0"/>
              </a:rPr>
              <a:t>DE UM PROJETO LEGAL</a:t>
            </a:r>
          </a:p>
          <a:p>
            <a:endParaRPr lang="pt-BR" b="1" dirty="0">
              <a:latin typeface="Calibri" pitchFamily="34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5870028" y="3733800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Etapas de um Projeto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00" y="2971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ETAPAS:</a:t>
            </a: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ESTUDOS PRELIMINARES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entrega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programa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necessidades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prioridades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disponibilidade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financeira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de tempo,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pesquisa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legal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técnica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= ESBOÇO</a:t>
            </a: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ANTEPROJETO – é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esboço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passado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limpo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feito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apreciação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cliente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2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 (LEGAL OU DEFINITIVO)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após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aprovado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desenhado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serve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base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desenvolvimento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dos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complementares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/>
            <a:endParaRPr lang="en-US" sz="9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arenR" startAt="4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 EXECUTIVO – é 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é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submetido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às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entidades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públicas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estrutural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hidráulico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elétrico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detalhes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construtivos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porta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janela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esquadrias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balcões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armários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etc.) 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especificações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de </a:t>
            </a:r>
          </a:p>
          <a:p>
            <a:pPr marL="342900" indent="-3429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material e de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acabamento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piso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ferragens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peças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cerâmicas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etc.)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48000" y="1981200"/>
            <a:ext cx="2286000" cy="533400"/>
            <a:chOff x="1776" y="1056"/>
            <a:chExt cx="1440" cy="33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76" y="1056"/>
              <a:ext cx="144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872" y="1109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PLANTA ≠ PROJETO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5175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304800" y="1752600"/>
            <a:ext cx="4572000" cy="24534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PLANTA BAIXA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</a:rPr>
              <a:t>É o resultado da seção da peça por um plano paralelo ao plano horizontal, localizado a aproximadamente, 1,50m do piso de referência. </a:t>
            </a:r>
          </a:p>
          <a:p>
            <a:pPr marL="342900" indent="-342900"/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Picture 7" descr="p baixa 2"/>
          <p:cNvPicPr>
            <a:picLocks noChangeAspect="1" noChangeArrowheads="1"/>
          </p:cNvPicPr>
          <p:nvPr/>
        </p:nvPicPr>
        <p:blipFill>
          <a:blip r:embed="rId2" cstate="print"/>
          <a:srcRect l="4782" t="3840" r="5579" b="3840"/>
          <a:stretch>
            <a:fillRect/>
          </a:stretch>
        </p:blipFill>
        <p:spPr bwMode="auto">
          <a:xfrm>
            <a:off x="4876800" y="1905000"/>
            <a:ext cx="4049193" cy="43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Calibri" pitchFamily="34" charset="0"/>
              </a:rPr>
              <a:t>Etapas de um Desenho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8925" y="1644650"/>
            <a:ext cx="43327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Fazer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levantamento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local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ou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tomar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como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referência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rascunho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projeto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Marcar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contorno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externo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3)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as </a:t>
            </a:r>
            <a:r>
              <a:rPr lang="en-US" dirty="0" err="1">
                <a:solidFill>
                  <a:schemeClr val="tx2"/>
                </a:solidFill>
                <a:latin typeface="Calibri" pitchFamily="34" charset="0"/>
              </a:rPr>
              <a:t>divisões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externas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4" descr="ScannedImage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922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Tw Cen MT"/>
              </a:rPr>
              <a:t>Etapas de um Desenho</a:t>
            </a:r>
            <a:endParaRPr lang="en-US" sz="4000" b="1" dirty="0" smtClean="0"/>
          </a:p>
        </p:txBody>
      </p:sp>
      <p:pic>
        <p:nvPicPr>
          <p:cNvPr id="6" name="Picture 6" descr="ScannedImag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6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81000" y="19050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4)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portas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janelas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5)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mobiliário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fixo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banheiros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cozinha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);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Calibri" pitchFamily="34" charset="0"/>
              </a:rPr>
              <a:t>Etapas de um Desenho</a:t>
            </a:r>
            <a:endParaRPr lang="pt-BR" sz="4000" b="1" dirty="0">
              <a:latin typeface="Calibri" pitchFamily="34" charset="0"/>
            </a:endParaRPr>
          </a:p>
        </p:txBody>
      </p:sp>
      <p:pic>
        <p:nvPicPr>
          <p:cNvPr id="5" name="Picture 7" descr="ScannedImage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265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52400" y="1905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6)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Desenhar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projeção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coberta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demais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linhas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tracejadas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existentes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7)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Denominar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ambientes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8)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Cotar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9)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Indicar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posição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corte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indicar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norte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  e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setas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subir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10)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Hachurar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as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áreas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molhadas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REPRESENTAÇÃO DE PORTAS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37500" b="25999"/>
          <a:stretch>
            <a:fillRect/>
          </a:stretch>
        </p:blipFill>
        <p:spPr bwMode="auto">
          <a:xfrm>
            <a:off x="1143000" y="2057400"/>
            <a:ext cx="70104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REPRESENTAÇÃO DE PORTAS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r="38126" b="31000"/>
          <a:stretch>
            <a:fillRect/>
          </a:stretch>
        </p:blipFill>
        <p:spPr bwMode="auto">
          <a:xfrm>
            <a:off x="838200" y="2133600"/>
            <a:ext cx="754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REPRESENTAÇÃO DE JANELAS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000" r="37500" b="32001"/>
          <a:stretch>
            <a:fillRect/>
          </a:stretch>
        </p:blipFill>
        <p:spPr bwMode="auto">
          <a:xfrm>
            <a:off x="762000" y="21336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-468560" y="11663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0039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Arial" pitchFamily="34" charset="0"/>
                <a:cs typeface="Times New Roman" pitchFamily="18" charset="0"/>
              </a:rPr>
              <a:t>Escalas</a:t>
            </a:r>
            <a:endParaRPr kumimoji="0" lang="pt-BR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1340768"/>
            <a:ext cx="5336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= Desenho/Real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redução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- 1/2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1/5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1/10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ampliação – 2/1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5/1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10/1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Escala natural - 1/1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0669" y="5715000"/>
            <a:ext cx="5466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As cotas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referem-se às medidas reais da peça</a:t>
            </a:r>
          </a:p>
        </p:txBody>
      </p:sp>
      <p:pic>
        <p:nvPicPr>
          <p:cNvPr id="98306" name="Picture 2" descr="C:\Users\Gisele\Desktop\Des Tec Quim\Imagens\Esc Natural e Ampli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8" y="3429000"/>
            <a:ext cx="368040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7" name="Picture 3" descr="C:\Users\Gisele\Desktop\Des Tec Quim\Imagens\Esc Natural e Reduzi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4497"/>
            <a:ext cx="3576172" cy="16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smtClean="0"/>
              <a:t>PLANTA BAIXA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z="1800" smtClean="0"/>
              <a:t>REPRESENTAÇÃO DE MOBILIÁRIO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6000" r="16875" b="11742"/>
          <a:stretch>
            <a:fillRect/>
          </a:stretch>
        </p:blipFill>
        <p:spPr bwMode="auto">
          <a:xfrm>
            <a:off x="1524000" y="1905000"/>
            <a:ext cx="61722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Arquitutor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07704" y="728260"/>
            <a:ext cx="59561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DESENHOS TÉCNICOS: 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Arquitetônico</a:t>
            </a:r>
          </a:p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Mecânico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Máquinas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Estruturas </a:t>
            </a:r>
          </a:p>
          <a:p>
            <a:pPr algn="just"/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Elétrico/ Eletrônico</a:t>
            </a:r>
          </a:p>
          <a:p>
            <a:pPr algn="just"/>
            <a:endParaRPr lang="pt-BR" sz="23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 Desenho de Tubulações </a:t>
            </a:r>
          </a:p>
          <a:p>
            <a:pPr algn="just">
              <a:buFont typeface="Wingdings" pitchFamily="2" charset="2"/>
              <a:buChar char="Ø"/>
            </a:pPr>
            <a:endParaRPr lang="pt-BR" sz="23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 Desenho de Móveis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57290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Desenho Técnico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3400" y="761286"/>
            <a:ext cx="792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No século XIX, com a revolução industrial, foi necessário normalizar a forma de utilização da geometria descritiva para transformá-la em linguagem gráfica que, internacionalmente, simplificasse a comunicação e viabilizasse o intercâmbio de informações tecnológicas.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Desta forma, a Comissão Técnica TC 10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– ISO normalizou a forma de utilização da geometria descritiva como linguagem gráfica da área técnica e da arquitetura, chamando-a de desenho técnico </a:t>
            </a:r>
          </a:p>
          <a:p>
            <a:pPr algn="just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128586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•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As normas técnicas que regulam o desenho técnico são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normas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editadas pela ABNT (Associação Brasileira de Normas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Técnicas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registradas pelo INMETRO (Instituto Nacional de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Metrologia, Normalização e Qualidade Industrial)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– estão em consonância com as normas internacionais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aprovadas pela ISO 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Organization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for</a:t>
            </a:r>
          </a:p>
          <a:p>
            <a:r>
              <a:rPr lang="pt-BR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</a:t>
            </a:r>
            <a:r>
              <a:rPr lang="pt-BR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57290" y="21429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Normas do Desenho Técnico</a:t>
            </a:r>
          </a:p>
        </p:txBody>
      </p:sp>
    </p:spTree>
    <p:extLst>
      <p:ext uri="{BB962C8B-B14F-4D97-AF65-F5344CB8AC3E}">
        <p14:creationId xmlns:p14="http://schemas.microsoft.com/office/powerpoint/2010/main" val="36765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260648"/>
            <a:ext cx="807249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PRINCIPAIS NORMAS DA ABNT</a:t>
            </a:r>
          </a:p>
          <a:p>
            <a:endParaRPr lang="pt-B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10647 – DESENHO TÉCNICO – NORMA GERAL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define os termos empregados em desenho técnico e os tipos de desenho.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10068 – FOLHA DE DESENHO LAY-OUT E DIMENSÕES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padroniza as dimensões das folhas utilizadas na execução de desenhos técnicos e define seu layout com suas respectivas margens e legendas. 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8403 – APLICAÇÃO DE LINHAS EM DESENHOS – TIPOS DE LINHAS – LARGURAS DAS LINHAS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•  NBR10067 – PRINCÍPIOS GERAIS DE REPRESENTAÇÃO EM DESENHO TÉCNICO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NBR 8196 – DESENHO TÉCNICO – EMPREGO DE ESCALAS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• NBR 6158 – SISTEMA DE TOLERÂNCIAS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AJUSTES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• NBR 8993 – REPRESENTAÇÃO CONVENCIONAL DE PARTES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ROSCADAS EM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DESENHO TÉCNICO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8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" y="692696"/>
            <a:ext cx="84535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NBR 10582 – APRESENTAÇÃO DA FOLHA PARA DESENHO TÉCNICO,  </a:t>
            </a:r>
            <a:endParaRPr lang="pt-BR" dirty="0" smtClean="0"/>
          </a:p>
          <a:p>
            <a:pPr algn="just"/>
            <a:r>
              <a:rPr lang="pt-BR" dirty="0" smtClean="0"/>
              <a:t>que normaliza a distribuição do espaço da folha de desenho, definindo a área para texto, o espaço para desenho etc.. 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b="1" dirty="0" smtClean="0"/>
              <a:t>•  NBR 13142 – DESENHO TÉCNICO – DOBRAMENTO DE CÓPIAS</a:t>
            </a:r>
            <a:r>
              <a:rPr lang="pt-BR" dirty="0" smtClean="0"/>
              <a:t>, que fixa </a:t>
            </a:r>
          </a:p>
          <a:p>
            <a:pPr algn="just"/>
            <a:r>
              <a:rPr lang="pt-BR" dirty="0" smtClean="0"/>
              <a:t>a forma de dobramento de todos os formatos de folhas de desenho, que são dobrados  até as dimensões de um A4.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•  </a:t>
            </a:r>
            <a:r>
              <a:rPr lang="pt-BR" b="1" dirty="0" smtClean="0"/>
              <a:t>NBR 8402 – EXECUÇÃO DE CARACTERES PARA ESCRITA EM DESENHOS TÉCNICOS </a:t>
            </a:r>
            <a:r>
              <a:rPr lang="pt-BR" dirty="0" smtClean="0"/>
              <a:t>que, visando à uniformidade e à legibilidade para  evitar prejuízos na clareza do desenho e evitar a possibilidade de interpretações erradas, fixou as características de escrita em desenhos técnicos. </a:t>
            </a:r>
          </a:p>
          <a:p>
            <a:pPr algn="just"/>
            <a:endParaRPr lang="pt-BR" dirty="0" smtClean="0"/>
          </a:p>
          <a:p>
            <a:r>
              <a:rPr lang="pt-BR" b="1" dirty="0" smtClean="0"/>
              <a:t>•  NBR 12298 – REPRESENTAÇÃO DE ÁREA DE CORTE POR MEIO DE </a:t>
            </a:r>
          </a:p>
          <a:p>
            <a:r>
              <a:rPr lang="pt-BR" b="1" dirty="0" smtClean="0"/>
              <a:t>HACHURAS EM DESENHO TÉCNICO </a:t>
            </a:r>
          </a:p>
          <a:p>
            <a:r>
              <a:rPr lang="pt-BR" dirty="0" smtClean="0"/>
              <a:t> </a:t>
            </a:r>
          </a:p>
          <a:p>
            <a:r>
              <a:rPr lang="pt-BR" b="1" dirty="0" smtClean="0"/>
              <a:t>•  NBR10126 – COTAGEM EM DESENHO TÉCNICO </a:t>
            </a:r>
          </a:p>
          <a:p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NBR8404 </a:t>
            </a:r>
            <a:r>
              <a:rPr lang="pt-BR" b="1" dirty="0"/>
              <a:t>– INDICAÇÃO DO ESTADO DE SUPERFÍCIE EM DESENHOS</a:t>
            </a:r>
          </a:p>
          <a:p>
            <a:r>
              <a:rPr lang="pt-BR" b="1" dirty="0"/>
              <a:t>TÉCNICOS</a:t>
            </a:r>
            <a:endParaRPr lang="pt-BR" b="1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6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512746"/>
            <a:ext cx="6006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b="1" dirty="0" smtClean="0">
                <a:latin typeface="Arial" pitchFamily="34" charset="0"/>
                <a:cs typeface="Arial" pitchFamily="34" charset="0"/>
              </a:rPr>
              <a:t>	Formato Internacional 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Dimensões, Margens e Legendas</a:t>
            </a:r>
          </a:p>
          <a:p>
            <a:pPr lvl="2"/>
            <a:r>
              <a:rPr lang="pt-BR" dirty="0" smtClean="0">
                <a:latin typeface="Arial" pitchFamily="34" charset="0"/>
                <a:cs typeface="Arial" pitchFamily="34" charset="0"/>
              </a:rPr>
              <a:t>Fixação na Prancheta</a:t>
            </a: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214554"/>
          <a:ext cx="3534107" cy="2317441"/>
        </p:xfrm>
        <a:graphic>
          <a:graphicData uri="http://schemas.openxmlformats.org/drawingml/2006/table">
            <a:tbl>
              <a:tblPr/>
              <a:tblGrid>
                <a:gridCol w="1141718"/>
                <a:gridCol w="797207"/>
                <a:gridCol w="797207"/>
                <a:gridCol w="797975"/>
              </a:tblGrid>
              <a:tr h="3310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latin typeface="Times New Roman"/>
                          <a:cs typeface="Times New Roman"/>
                        </a:rPr>
                        <a:t>Referência</a:t>
                      </a:r>
                      <a:endParaRPr lang="pt-BR" sz="1000" b="1" dirty="0"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X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Y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Times New Roman"/>
                          <a:cs typeface="Times New Roman"/>
                        </a:rPr>
                        <a:t>a (mm)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1189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A2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594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A3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297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420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A4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297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A5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148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Times New Roman"/>
                          <a:cs typeface="Times New Roman"/>
                        </a:rPr>
                        <a:t>210</a:t>
                      </a:r>
                      <a:endParaRPr lang="pt-BR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1" name="Picture 1" descr="medidas a0"/>
          <p:cNvPicPr>
            <a:picLocks noChangeAspect="1" noChangeArrowheads="1"/>
          </p:cNvPicPr>
          <p:nvPr/>
        </p:nvPicPr>
        <p:blipFill>
          <a:blip r:embed="rId2"/>
          <a:srcRect l="14011" r="9773" b="12222"/>
          <a:stretch>
            <a:fillRect/>
          </a:stretch>
        </p:blipFill>
        <p:spPr bwMode="auto">
          <a:xfrm>
            <a:off x="5000628" y="2143116"/>
            <a:ext cx="35704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857356" y="4929198"/>
            <a:ext cx="390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  NORMA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NBR 10068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o">
  <a:themeElements>
    <a:clrScheme name="1_Mediano 1">
      <a:dk1>
        <a:srgbClr val="775F55"/>
      </a:dk1>
      <a:lt1>
        <a:srgbClr val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AAAAA"/>
      </a:accent3>
      <a:accent4>
        <a:srgbClr val="DADADA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Media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diano 1">
        <a:dk1>
          <a:srgbClr val="775F55"/>
        </a:dk1>
        <a:lt1>
          <a:srgbClr val="FFFFFF"/>
        </a:lt1>
        <a:dk2>
          <a:srgbClr val="000000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AAAAAA"/>
        </a:accent3>
        <a:accent4>
          <a:srgbClr val="DADADA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4487</TotalTime>
  <Words>953</Words>
  <Application>Microsoft Office PowerPoint</Application>
  <PresentationFormat>Apresentação na tela (4:3)</PresentationFormat>
  <Paragraphs>222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Mediano</vt:lpstr>
      <vt:lpstr>1_Mediano</vt:lpstr>
      <vt:lpstr>AULA 2 PLANTA BAIXA 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Desenho de Vistas Múltiplas</vt:lpstr>
      <vt:lpstr>Etapas de um Projeto</vt:lpstr>
      <vt:lpstr>Apresentação do PowerPoint</vt:lpstr>
      <vt:lpstr>Etapas de um Desenho</vt:lpstr>
      <vt:lpstr>Etapas de um Desenho</vt:lpstr>
      <vt:lpstr>Etapas de um Desenho</vt:lpstr>
      <vt:lpstr>PLANTA BAIXA</vt:lpstr>
      <vt:lpstr>PLANTA BAIXA</vt:lpstr>
      <vt:lpstr>PLANTA BAIXA</vt:lpstr>
      <vt:lpstr>PLANTA BAIXA</vt:lpstr>
      <vt:lpstr>O Arquitutor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TÉCNICO IV</dc:title>
  <dc:creator>Mariana</dc:creator>
  <cp:lastModifiedBy>Gisele_NB</cp:lastModifiedBy>
  <cp:revision>136</cp:revision>
  <dcterms:created xsi:type="dcterms:W3CDTF">2009-08-04T22:54:16Z</dcterms:created>
  <dcterms:modified xsi:type="dcterms:W3CDTF">2016-03-20T21:20:40Z</dcterms:modified>
</cp:coreProperties>
</file>